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3" r:id="rId3"/>
    <p:sldId id="257" r:id="rId4"/>
    <p:sldId id="270" r:id="rId5"/>
    <p:sldId id="271" r:id="rId6"/>
    <p:sldId id="268" r:id="rId7"/>
    <p:sldId id="276" r:id="rId8"/>
    <p:sldId id="272" r:id="rId9"/>
    <p:sldId id="277" r:id="rId10"/>
    <p:sldId id="275" r:id="rId11"/>
    <p:sldId id="258" r:id="rId12"/>
    <p:sldId id="261" r:id="rId13"/>
    <p:sldId id="262" r:id="rId14"/>
    <p:sldId id="263" r:id="rId15"/>
    <p:sldId id="267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C637"/>
    <a:srgbClr val="B1B3B4"/>
    <a:srgbClr val="00917A"/>
    <a:srgbClr val="74B549"/>
    <a:srgbClr val="5513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89" d="100"/>
          <a:sy n="89" d="100"/>
        </p:scale>
        <p:origin x="1260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0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24.07.2025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pn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jpeg"/><Relationship Id="rId33" Type="http://schemas.openxmlformats.org/officeDocument/2006/relationships/image" Target="../media/image39.png"/><Relationship Id="rId38" Type="http://schemas.openxmlformats.org/officeDocument/2006/relationships/image" Target="../media/image44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8" Type="http://schemas.openxmlformats.org/officeDocument/2006/relationships/image" Target="../media/image14.png"/><Relationship Id="rId3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21" Type="http://schemas.openxmlformats.org/officeDocument/2006/relationships/image" Target="../media/image28.png"/><Relationship Id="rId34" Type="http://schemas.openxmlformats.org/officeDocument/2006/relationships/image" Target="../media/image4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38" Type="http://schemas.openxmlformats.org/officeDocument/2006/relationships/image" Target="../media/image45.png"/><Relationship Id="rId2" Type="http://schemas.openxmlformats.org/officeDocument/2006/relationships/image" Target="../media/image9.png"/><Relationship Id="rId16" Type="http://schemas.openxmlformats.org/officeDocument/2006/relationships/image" Target="../media/image23.jpe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jpeg"/><Relationship Id="rId32" Type="http://schemas.openxmlformats.org/officeDocument/2006/relationships/image" Target="../media/image39.png"/><Relationship Id="rId37" Type="http://schemas.openxmlformats.org/officeDocument/2006/relationships/image" Target="../media/image44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36" Type="http://schemas.openxmlformats.org/officeDocument/2006/relationships/image" Target="../media/image43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42.png"/><Relationship Id="rId8" Type="http://schemas.openxmlformats.org/officeDocument/2006/relationships/image" Target="../media/image15.png"/><Relationship Id="rId3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413" y="152221"/>
            <a:ext cx="2160000" cy="6027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902154"/>
            <a:ext cx="9144000" cy="2464934"/>
          </a:xfrm>
        </p:spPr>
        <p:txBody>
          <a:bodyPr anchor="b">
            <a:noAutofit/>
          </a:bodyPr>
          <a:lstStyle>
            <a:lvl1pPr algn="ctr">
              <a:defRPr sz="3600">
                <a:solidFill>
                  <a:srgbClr val="00917A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497263"/>
            <a:ext cx="9144000" cy="132851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A7C637"/>
                </a:solidFill>
                <a:latin typeface="Fira Sans SemiBold" panose="020B06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Untertitel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45967"/>
            <a:ext cx="12192000" cy="115824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891088"/>
            <a:ext cx="9144000" cy="602337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de-DE" dirty="0" smtClean="0"/>
              <a:t>Prof. Dr. Max Mustermann on behalf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FAIRagro</a:t>
            </a:r>
            <a:r>
              <a:rPr lang="de-DE" dirty="0" smtClean="0"/>
              <a:t> </a:t>
            </a:r>
            <a:r>
              <a:rPr lang="de-DE" dirty="0" err="1" smtClean="0"/>
              <a:t>Consortium</a:t>
            </a:r>
            <a:endParaRPr lang="de-DE" dirty="0" smtClean="0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581" y="5609470"/>
            <a:ext cx="1818686" cy="59001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596901" y="5396600"/>
            <a:ext cx="1090151" cy="87364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43979" y="5970760"/>
            <a:ext cx="1491695" cy="20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E49B-2075-4D23-B6C0-C18AE46C0AE7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www.fairagro.net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49513"/>
            <a:ext cx="10515600" cy="3314700"/>
          </a:xfrm>
        </p:spPr>
        <p:txBody>
          <a:bodyPr/>
          <a:lstStyle>
            <a:lvl1pPr marL="0" indent="0">
              <a:buNone/>
              <a:defRPr sz="2000" i="1" baseline="0"/>
            </a:lvl1pPr>
          </a:lstStyle>
          <a:p>
            <a:pPr lvl="0"/>
            <a:r>
              <a:rPr lang="de-DE" dirty="0" smtClean="0"/>
              <a:t>TOP 1</a:t>
            </a:r>
          </a:p>
          <a:p>
            <a:pPr lvl="0"/>
            <a:r>
              <a:rPr lang="de-DE" dirty="0" smtClean="0"/>
              <a:t>TOP 2</a:t>
            </a:r>
          </a:p>
          <a:p>
            <a:pPr lvl="0"/>
            <a:r>
              <a:rPr lang="de-DE" dirty="0" smtClean="0"/>
              <a:t>TOP 3</a:t>
            </a:r>
          </a:p>
          <a:p>
            <a:pPr lvl="0"/>
            <a:r>
              <a:rPr lang="de-DE" dirty="0" smtClean="0"/>
              <a:t>TOP 4</a:t>
            </a:r>
          </a:p>
          <a:p>
            <a:pPr lvl="0"/>
            <a:r>
              <a:rPr lang="de-DE" dirty="0" smtClean="0"/>
              <a:t>TOP 5</a:t>
            </a:r>
          </a:p>
          <a:p>
            <a:pPr lvl="0"/>
            <a:r>
              <a:rPr lang="de-DE" dirty="0" smtClean="0"/>
              <a:t>TOP 6</a:t>
            </a:r>
          </a:p>
          <a:p>
            <a:pPr lvl="0"/>
            <a:r>
              <a:rPr lang="de-DE" dirty="0" smtClean="0"/>
              <a:t>TOP 7</a:t>
            </a:r>
          </a:p>
        </p:txBody>
      </p:sp>
    </p:spTree>
    <p:extLst>
      <p:ext uri="{BB962C8B-B14F-4D97-AF65-F5344CB8AC3E}">
        <p14:creationId xmlns:p14="http://schemas.microsoft.com/office/powerpoint/2010/main" val="91268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854455"/>
            <a:ext cx="10515600" cy="1131661"/>
          </a:xfrm>
        </p:spPr>
        <p:txBody>
          <a:bodyPr>
            <a:noAutofit/>
          </a:bodyPr>
          <a:lstStyle>
            <a:lvl1pPr>
              <a:defRPr sz="36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045108"/>
            <a:ext cx="10515600" cy="4112189"/>
          </a:xfrm>
        </p:spPr>
        <p:txBody>
          <a:bodyPr/>
          <a:lstStyle>
            <a:lvl1pPr>
              <a:defRPr>
                <a:solidFill>
                  <a:srgbClr val="00917A"/>
                </a:solidFill>
                <a:latin typeface="Fira Sans" panose="020B0503050000020004" pitchFamily="34" charset="0"/>
              </a:defRPr>
            </a:lvl1pPr>
            <a:lvl2pPr>
              <a:defRPr>
                <a:solidFill>
                  <a:srgbClr val="B1B3B4"/>
                </a:solidFill>
                <a:latin typeface="Fira Sans" panose="020B0503050000020004" pitchFamily="34" charset="0"/>
              </a:defRPr>
            </a:lvl2pPr>
            <a:lvl3pPr>
              <a:defRPr>
                <a:solidFill>
                  <a:srgbClr val="B1B3B4"/>
                </a:solidFill>
                <a:latin typeface="Fira Sans" panose="020B0503050000020004" pitchFamily="34" charset="0"/>
              </a:defRPr>
            </a:lvl3pPr>
            <a:lvl4pPr>
              <a:defRPr>
                <a:solidFill>
                  <a:schemeClr val="tx1"/>
                </a:solidFill>
                <a:latin typeface="Fira Sans" panose="020B0503050000020004" pitchFamily="34" charset="0"/>
              </a:defRPr>
            </a:lvl4pPr>
            <a:lvl5pPr>
              <a:defRPr>
                <a:solidFill>
                  <a:schemeClr val="tx1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C4AFB880-ACFC-4763-9A78-05846C8079AA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3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Karte, Text, Atlas enthält.&#10;&#10;KI-generierte Inhalte können fehlerhaft sein.">
            <a:extLst>
              <a:ext uri="{FF2B5EF4-FFF2-40B4-BE49-F238E27FC236}">
                <a16:creationId xmlns:a16="http://schemas.microsoft.com/office/drawing/2014/main" id="{608D06EA-876D-EC07-9FB2-294F097F0C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04" y="1073101"/>
            <a:ext cx="2242164" cy="3171577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24.07.2025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3322864" y="906236"/>
            <a:ext cx="8546271" cy="3241222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151414" y="4228761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A7C63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1</a:t>
            </a:r>
          </a:p>
          <a:p>
            <a:pPr lvl="3"/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848056" y="4252916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2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8610600" y="4258133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B1B3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3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151414" y="4580049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4</a:t>
            </a:r>
          </a:p>
        </p:txBody>
      </p:sp>
      <p:grpSp>
        <p:nvGrpSpPr>
          <p:cNvPr id="90" name="Gruppieren 89"/>
          <p:cNvGrpSpPr/>
          <p:nvPr userDrawn="1"/>
        </p:nvGrpSpPr>
        <p:grpSpPr>
          <a:xfrm>
            <a:off x="179376" y="4920114"/>
            <a:ext cx="11919311" cy="1363142"/>
            <a:chOff x="2267740" y="12482618"/>
            <a:chExt cx="39141202" cy="4476352"/>
          </a:xfrm>
        </p:grpSpPr>
        <p:pic>
          <p:nvPicPr>
            <p:cNvPr id="91" name="Grafik 90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26" b="31051"/>
            <a:stretch/>
          </p:blipFill>
          <p:spPr>
            <a:xfrm>
              <a:off x="10131038" y="15554183"/>
              <a:ext cx="3909183" cy="1143000"/>
            </a:xfrm>
            <a:prstGeom prst="rect">
              <a:avLst/>
            </a:prstGeom>
          </p:spPr>
        </p:pic>
        <p:pic>
          <p:nvPicPr>
            <p:cNvPr id="92" name="Grafik 91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32214" y="13869954"/>
              <a:ext cx="2752142" cy="1836229"/>
            </a:xfrm>
            <a:prstGeom prst="rect">
              <a:avLst/>
            </a:prstGeom>
          </p:spPr>
        </p:pic>
        <p:pic>
          <p:nvPicPr>
            <p:cNvPr id="93" name="Grafik 92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740" y="13904739"/>
              <a:ext cx="2999090" cy="2000993"/>
            </a:xfrm>
            <a:prstGeom prst="rect">
              <a:avLst/>
            </a:prstGeom>
          </p:spPr>
        </p:pic>
        <p:pic>
          <p:nvPicPr>
            <p:cNvPr id="94" name="Grafik 93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14" b="31128"/>
            <a:stretch/>
          </p:blipFill>
          <p:spPr>
            <a:xfrm>
              <a:off x="29956552" y="14414770"/>
              <a:ext cx="3200120" cy="838201"/>
            </a:xfrm>
            <a:prstGeom prst="rect">
              <a:avLst/>
            </a:prstGeom>
          </p:spPr>
        </p:pic>
        <p:pic>
          <p:nvPicPr>
            <p:cNvPr id="95" name="Grafik 94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06" b="26900"/>
            <a:stretch/>
          </p:blipFill>
          <p:spPr>
            <a:xfrm>
              <a:off x="23175240" y="15734629"/>
              <a:ext cx="2824173" cy="979715"/>
            </a:xfrm>
            <a:prstGeom prst="rect">
              <a:avLst/>
            </a:prstGeom>
          </p:spPr>
        </p:pic>
        <p:pic>
          <p:nvPicPr>
            <p:cNvPr id="96" name="Grafik 95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3734" y="15526817"/>
              <a:ext cx="2085673" cy="1391561"/>
            </a:xfrm>
            <a:prstGeom prst="rect">
              <a:avLst/>
            </a:prstGeom>
          </p:spPr>
        </p:pic>
        <p:pic>
          <p:nvPicPr>
            <p:cNvPr id="97" name="Grafik 96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7582" y="13766240"/>
              <a:ext cx="3471257" cy="2316023"/>
            </a:xfrm>
            <a:prstGeom prst="rect">
              <a:avLst/>
            </a:prstGeom>
          </p:spPr>
        </p:pic>
        <p:pic>
          <p:nvPicPr>
            <p:cNvPr id="98" name="Grafik 97"/>
            <p:cNvPicPr>
              <a:picLocks noChangeAspect="1"/>
            </p:cNvPicPr>
            <p:nvPr userDrawn="1"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61" t="18226" r="26812" b="21471"/>
            <a:stretch/>
          </p:blipFill>
          <p:spPr>
            <a:xfrm>
              <a:off x="25056791" y="14206654"/>
              <a:ext cx="1204332" cy="1048214"/>
            </a:xfrm>
            <a:prstGeom prst="rect">
              <a:avLst/>
            </a:prstGeom>
          </p:spPr>
        </p:pic>
        <p:pic>
          <p:nvPicPr>
            <p:cNvPr id="99" name="Grafik 98"/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50513" y="14073124"/>
              <a:ext cx="2281381" cy="1522137"/>
            </a:xfrm>
            <a:prstGeom prst="rect">
              <a:avLst/>
            </a:prstGeom>
          </p:spPr>
        </p:pic>
        <p:pic>
          <p:nvPicPr>
            <p:cNvPr id="100" name="Grafik 99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1898" y="15594509"/>
              <a:ext cx="1594112" cy="1063592"/>
            </a:xfrm>
            <a:prstGeom prst="rect">
              <a:avLst/>
            </a:prstGeom>
          </p:spPr>
        </p:pic>
        <p:pic>
          <p:nvPicPr>
            <p:cNvPr id="101" name="Grafik 100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93565" y="13987191"/>
              <a:ext cx="2226352" cy="1485422"/>
            </a:xfrm>
            <a:prstGeom prst="rect">
              <a:avLst/>
            </a:prstGeom>
          </p:spPr>
        </p:pic>
        <p:pic>
          <p:nvPicPr>
            <p:cNvPr id="102" name="Grafik 101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42437" y="13976325"/>
              <a:ext cx="2693984" cy="1797426"/>
            </a:xfrm>
            <a:prstGeom prst="rect">
              <a:avLst/>
            </a:prstGeom>
          </p:spPr>
        </p:pic>
        <p:pic>
          <p:nvPicPr>
            <p:cNvPr id="103" name="Grafik 102"/>
            <p:cNvPicPr>
              <a:picLocks noChangeAspect="1"/>
            </p:cNvPicPr>
            <p:nvPr userDrawn="1"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398" b="23168"/>
            <a:stretch/>
          </p:blipFill>
          <p:spPr>
            <a:xfrm>
              <a:off x="4977737" y="15832600"/>
              <a:ext cx="2613736" cy="914401"/>
            </a:xfrm>
            <a:prstGeom prst="rect">
              <a:avLst/>
            </a:prstGeom>
          </p:spPr>
        </p:pic>
        <p:pic>
          <p:nvPicPr>
            <p:cNvPr id="104" name="Grafik 103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62155" y="13133196"/>
              <a:ext cx="2346787" cy="1565776"/>
            </a:xfrm>
            <a:prstGeom prst="rect">
              <a:avLst/>
            </a:prstGeom>
          </p:spPr>
        </p:pic>
        <p:pic>
          <p:nvPicPr>
            <p:cNvPr id="105" name="Grafik 104"/>
            <p:cNvPicPr>
              <a:picLocks noChangeAspect="1"/>
            </p:cNvPicPr>
            <p:nvPr userDrawn="1"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95" b="25089"/>
            <a:stretch/>
          </p:blipFill>
          <p:spPr>
            <a:xfrm>
              <a:off x="16743584" y="15701972"/>
              <a:ext cx="3228430" cy="1045029"/>
            </a:xfrm>
            <a:prstGeom prst="rect">
              <a:avLst/>
            </a:prstGeom>
          </p:spPr>
        </p:pic>
        <p:pic>
          <p:nvPicPr>
            <p:cNvPr id="106" name="Grafik 105"/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62281" y="14095399"/>
              <a:ext cx="2035626" cy="1358170"/>
            </a:xfrm>
            <a:prstGeom prst="rect">
              <a:avLst/>
            </a:prstGeom>
          </p:spPr>
        </p:pic>
        <p:pic>
          <p:nvPicPr>
            <p:cNvPr id="107" name="Grafik 106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97391" y="15257064"/>
              <a:ext cx="2532630" cy="1689771"/>
            </a:xfrm>
            <a:prstGeom prst="rect">
              <a:avLst/>
            </a:prstGeom>
          </p:spPr>
        </p:pic>
        <p:pic>
          <p:nvPicPr>
            <p:cNvPr id="108" name="Grafik 107"/>
            <p:cNvPicPr>
              <a:picLocks noChangeAspect="1"/>
            </p:cNvPicPr>
            <p:nvPr userDrawn="1"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02" t="12110" r="5445"/>
            <a:stretch/>
          </p:blipFill>
          <p:spPr>
            <a:xfrm>
              <a:off x="14228957" y="15288322"/>
              <a:ext cx="2062976" cy="1496216"/>
            </a:xfrm>
            <a:prstGeom prst="rect">
              <a:avLst/>
            </a:prstGeom>
          </p:spPr>
        </p:pic>
        <p:pic>
          <p:nvPicPr>
            <p:cNvPr id="109" name="Grafik 108"/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12286" y="14163705"/>
              <a:ext cx="2078308" cy="1386647"/>
            </a:xfrm>
            <a:prstGeom prst="rect">
              <a:avLst/>
            </a:prstGeom>
          </p:spPr>
        </p:pic>
        <p:pic>
          <p:nvPicPr>
            <p:cNvPr id="110" name="Grafik 109"/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4561" y="14027564"/>
              <a:ext cx="2022806" cy="1349616"/>
            </a:xfrm>
            <a:prstGeom prst="rect">
              <a:avLst/>
            </a:prstGeom>
          </p:spPr>
        </p:pic>
        <p:pic>
          <p:nvPicPr>
            <p:cNvPr id="111" name="Grafik 110"/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0528" y="15367726"/>
              <a:ext cx="2384957" cy="1591244"/>
            </a:xfrm>
            <a:prstGeom prst="rect">
              <a:avLst/>
            </a:prstGeom>
          </p:spPr>
        </p:pic>
        <p:pic>
          <p:nvPicPr>
            <p:cNvPr id="112" name="Grafik 111"/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60106" y="15283768"/>
              <a:ext cx="3015630" cy="1603814"/>
            </a:xfrm>
            <a:prstGeom prst="rect">
              <a:avLst/>
            </a:prstGeom>
          </p:spPr>
        </p:pic>
        <p:pic>
          <p:nvPicPr>
            <p:cNvPr id="113" name="Grafik 112"/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74021" y="15541743"/>
              <a:ext cx="3221736" cy="1188720"/>
            </a:xfrm>
            <a:prstGeom prst="rect">
              <a:avLst/>
            </a:prstGeom>
          </p:spPr>
        </p:pic>
        <p:pic>
          <p:nvPicPr>
            <p:cNvPr id="114" name="Grafik 113"/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62661" y="15951200"/>
              <a:ext cx="1773664" cy="626325"/>
            </a:xfrm>
            <a:prstGeom prst="rect">
              <a:avLst/>
            </a:prstGeom>
          </p:spPr>
        </p:pic>
        <p:pic>
          <p:nvPicPr>
            <p:cNvPr id="115" name="Grafik 114"/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3979" y="15128138"/>
              <a:ext cx="1453307" cy="1453307"/>
            </a:xfrm>
            <a:prstGeom prst="rect">
              <a:avLst/>
            </a:prstGeom>
          </p:spPr>
        </p:pic>
        <p:pic>
          <p:nvPicPr>
            <p:cNvPr id="116" name="Grafik 115"/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52735" y="13120112"/>
              <a:ext cx="1835817" cy="1224857"/>
            </a:xfrm>
            <a:prstGeom prst="rect">
              <a:avLst/>
            </a:prstGeom>
          </p:spPr>
        </p:pic>
        <p:pic>
          <p:nvPicPr>
            <p:cNvPr id="117" name="Grafik 116"/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5344" y="12720548"/>
              <a:ext cx="2401758" cy="1602453"/>
            </a:xfrm>
            <a:prstGeom prst="rect">
              <a:avLst/>
            </a:prstGeom>
          </p:spPr>
        </p:pic>
        <p:pic>
          <p:nvPicPr>
            <p:cNvPr id="118" name="Grafik 117"/>
            <p:cNvPicPr>
              <a:picLocks noChangeAspect="1"/>
            </p:cNvPicPr>
            <p:nvPr userDrawn="1"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321"/>
            <a:stretch/>
          </p:blipFill>
          <p:spPr>
            <a:xfrm>
              <a:off x="2477869" y="12482618"/>
              <a:ext cx="3294285" cy="1641413"/>
            </a:xfrm>
            <a:prstGeom prst="rect">
              <a:avLst/>
            </a:prstGeom>
          </p:spPr>
        </p:pic>
        <p:pic>
          <p:nvPicPr>
            <p:cNvPr id="119" name="Grafik 118"/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6258" y="12826096"/>
              <a:ext cx="2057658" cy="1372869"/>
            </a:xfrm>
            <a:prstGeom prst="rect">
              <a:avLst/>
            </a:prstGeom>
          </p:spPr>
        </p:pic>
        <p:pic>
          <p:nvPicPr>
            <p:cNvPr id="120" name="Grafik 119"/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12898" y="12811323"/>
              <a:ext cx="2397819" cy="1599825"/>
            </a:xfrm>
            <a:prstGeom prst="rect">
              <a:avLst/>
            </a:prstGeom>
          </p:spPr>
        </p:pic>
        <p:pic>
          <p:nvPicPr>
            <p:cNvPr id="121" name="Grafik 120"/>
            <p:cNvPicPr>
              <a:picLocks noChangeAspect="1"/>
            </p:cNvPicPr>
            <p:nvPr userDrawn="1"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892"/>
            <a:stretch/>
          </p:blipFill>
          <p:spPr>
            <a:xfrm>
              <a:off x="18533275" y="12905811"/>
              <a:ext cx="3007481" cy="1226198"/>
            </a:xfrm>
            <a:prstGeom prst="rect">
              <a:avLst/>
            </a:prstGeom>
          </p:spPr>
        </p:pic>
        <p:pic>
          <p:nvPicPr>
            <p:cNvPr id="122" name="Grafik 121"/>
            <p:cNvPicPr>
              <a:picLocks noChangeAspect="1"/>
            </p:cNvPicPr>
            <p:nvPr userDrawn="1"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385"/>
            <a:stretch/>
          </p:blipFill>
          <p:spPr>
            <a:xfrm>
              <a:off x="28011367" y="12925370"/>
              <a:ext cx="2213209" cy="1175642"/>
            </a:xfrm>
            <a:prstGeom prst="rect">
              <a:avLst/>
            </a:prstGeom>
          </p:spPr>
        </p:pic>
        <p:pic>
          <p:nvPicPr>
            <p:cNvPr id="123" name="Grafik 122"/>
            <p:cNvPicPr>
              <a:picLocks noChangeAspect="1"/>
            </p:cNvPicPr>
            <p:nvPr userDrawn="1"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82" t="24486" b="28258"/>
            <a:stretch/>
          </p:blipFill>
          <p:spPr>
            <a:xfrm>
              <a:off x="15163395" y="12863593"/>
              <a:ext cx="2500125" cy="1250827"/>
            </a:xfrm>
            <a:prstGeom prst="rect">
              <a:avLst/>
            </a:prstGeom>
          </p:spPr>
        </p:pic>
        <p:pic>
          <p:nvPicPr>
            <p:cNvPr id="124" name="Grafik 123"/>
            <p:cNvPicPr>
              <a:picLocks noChangeAspect="1"/>
            </p:cNvPicPr>
            <p:nvPr userDrawn="1"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735"/>
            <a:stretch/>
          </p:blipFill>
          <p:spPr>
            <a:xfrm>
              <a:off x="25363977" y="13016417"/>
              <a:ext cx="2005547" cy="940216"/>
            </a:xfrm>
            <a:prstGeom prst="rect">
              <a:avLst/>
            </a:prstGeom>
          </p:spPr>
        </p:pic>
        <p:pic>
          <p:nvPicPr>
            <p:cNvPr id="125" name="Grafik 124"/>
            <p:cNvPicPr>
              <a:picLocks noChangeAspect="1"/>
            </p:cNvPicPr>
            <p:nvPr userDrawn="1"/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212"/>
            <a:stretch/>
          </p:blipFill>
          <p:spPr>
            <a:xfrm>
              <a:off x="22107301" y="12767493"/>
              <a:ext cx="2721555" cy="1285391"/>
            </a:xfrm>
            <a:prstGeom prst="rect">
              <a:avLst/>
            </a:prstGeom>
          </p:spPr>
        </p:pic>
        <p:pic>
          <p:nvPicPr>
            <p:cNvPr id="126" name="Grafik 125"/>
            <p:cNvPicPr>
              <a:picLocks noChangeAspect="1"/>
            </p:cNvPicPr>
            <p:nvPr userDrawn="1"/>
          </p:nvPicPr>
          <p:blipFill rotWithShape="1"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57" b="24128"/>
            <a:stretch/>
          </p:blipFill>
          <p:spPr>
            <a:xfrm>
              <a:off x="33475007" y="13162547"/>
              <a:ext cx="2428062" cy="962528"/>
            </a:xfrm>
            <a:prstGeom prst="rect">
              <a:avLst/>
            </a:prstGeom>
          </p:spPr>
        </p:pic>
        <p:pic>
          <p:nvPicPr>
            <p:cNvPr id="127" name="Grafik 126"/>
            <p:cNvPicPr>
              <a:picLocks noChangeAspect="1"/>
            </p:cNvPicPr>
            <p:nvPr userDrawn="1"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5798" y="12943601"/>
              <a:ext cx="1764353" cy="11771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61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24.07.2025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3"/>
          </p:nvPr>
        </p:nvSpPr>
        <p:spPr>
          <a:xfrm>
            <a:off x="228599" y="866775"/>
            <a:ext cx="11641139" cy="3582761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228599" y="4528433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A7C63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1</a:t>
            </a:r>
          </a:p>
          <a:p>
            <a:pPr lvl="3"/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16985" y="4528433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2</a:t>
            </a:r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5687785" y="4533650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B1B3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3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8458585" y="4540301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4</a:t>
            </a:r>
          </a:p>
        </p:txBody>
      </p:sp>
      <p:grpSp>
        <p:nvGrpSpPr>
          <p:cNvPr id="12" name="Gruppieren 11"/>
          <p:cNvGrpSpPr/>
          <p:nvPr userDrawn="1"/>
        </p:nvGrpSpPr>
        <p:grpSpPr>
          <a:xfrm>
            <a:off x="179376" y="4920114"/>
            <a:ext cx="11919311" cy="1363142"/>
            <a:chOff x="2267740" y="12482618"/>
            <a:chExt cx="39141202" cy="4476352"/>
          </a:xfrm>
        </p:grpSpPr>
        <p:pic>
          <p:nvPicPr>
            <p:cNvPr id="13" name="Grafik 12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26" b="31051"/>
            <a:stretch/>
          </p:blipFill>
          <p:spPr>
            <a:xfrm>
              <a:off x="10131038" y="15554183"/>
              <a:ext cx="3909183" cy="1143000"/>
            </a:xfrm>
            <a:prstGeom prst="rect">
              <a:avLst/>
            </a:prstGeom>
          </p:spPr>
        </p:pic>
        <p:pic>
          <p:nvPicPr>
            <p:cNvPr id="14" name="Grafik 1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32214" y="13869954"/>
              <a:ext cx="2752142" cy="1836229"/>
            </a:xfrm>
            <a:prstGeom prst="rect">
              <a:avLst/>
            </a:prstGeom>
          </p:spPr>
        </p:pic>
        <p:pic>
          <p:nvPicPr>
            <p:cNvPr id="15" name="Grafik 14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740" y="13904739"/>
              <a:ext cx="2999090" cy="2000993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14" b="31128"/>
            <a:stretch/>
          </p:blipFill>
          <p:spPr>
            <a:xfrm>
              <a:off x="29956552" y="14414770"/>
              <a:ext cx="3200120" cy="838201"/>
            </a:xfrm>
            <a:prstGeom prst="rect">
              <a:avLst/>
            </a:prstGeom>
          </p:spPr>
        </p:pic>
        <p:pic>
          <p:nvPicPr>
            <p:cNvPr id="17" name="Grafik 16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06" b="26900"/>
            <a:stretch/>
          </p:blipFill>
          <p:spPr>
            <a:xfrm>
              <a:off x="23175240" y="15734629"/>
              <a:ext cx="2824173" cy="979715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3734" y="15526817"/>
              <a:ext cx="2085673" cy="1391561"/>
            </a:xfrm>
            <a:prstGeom prst="rect">
              <a:avLst/>
            </a:prstGeom>
          </p:spPr>
        </p:pic>
        <p:pic>
          <p:nvPicPr>
            <p:cNvPr id="19" name="Grafik 18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7582" y="13766240"/>
              <a:ext cx="3471257" cy="2316023"/>
            </a:xfrm>
            <a:prstGeom prst="rect">
              <a:avLst/>
            </a:prstGeom>
          </p:spPr>
        </p:pic>
        <p:pic>
          <p:nvPicPr>
            <p:cNvPr id="20" name="Grafik 19"/>
            <p:cNvPicPr>
              <a:picLocks noChangeAspect="1"/>
            </p:cNvPicPr>
            <p:nvPr userDrawn="1"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61" t="18226" r="26812" b="21471"/>
            <a:stretch/>
          </p:blipFill>
          <p:spPr>
            <a:xfrm>
              <a:off x="25056791" y="14206654"/>
              <a:ext cx="1204332" cy="1048214"/>
            </a:xfrm>
            <a:prstGeom prst="rect">
              <a:avLst/>
            </a:prstGeom>
          </p:spPr>
        </p:pic>
        <p:pic>
          <p:nvPicPr>
            <p:cNvPr id="21" name="Grafik 20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50513" y="14073124"/>
              <a:ext cx="2281381" cy="1522137"/>
            </a:xfrm>
            <a:prstGeom prst="rect">
              <a:avLst/>
            </a:prstGeom>
          </p:spPr>
        </p:pic>
        <p:pic>
          <p:nvPicPr>
            <p:cNvPr id="22" name="Grafik 21"/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1898" y="15594509"/>
              <a:ext cx="1594112" cy="1063592"/>
            </a:xfrm>
            <a:prstGeom prst="rect">
              <a:avLst/>
            </a:prstGeom>
          </p:spPr>
        </p:pic>
        <p:pic>
          <p:nvPicPr>
            <p:cNvPr id="23" name="Grafik 22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93565" y="13987191"/>
              <a:ext cx="2226352" cy="1485422"/>
            </a:xfrm>
            <a:prstGeom prst="rect">
              <a:avLst/>
            </a:prstGeom>
          </p:spPr>
        </p:pic>
        <p:pic>
          <p:nvPicPr>
            <p:cNvPr id="24" name="Grafik 23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42437" y="13976325"/>
              <a:ext cx="2693984" cy="1797426"/>
            </a:xfrm>
            <a:prstGeom prst="rect">
              <a:avLst/>
            </a:prstGeom>
          </p:spPr>
        </p:pic>
        <p:pic>
          <p:nvPicPr>
            <p:cNvPr id="25" name="Grafik 24"/>
            <p:cNvPicPr>
              <a:picLocks noChangeAspect="1"/>
            </p:cNvPicPr>
            <p:nvPr userDrawn="1"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398" b="23168"/>
            <a:stretch/>
          </p:blipFill>
          <p:spPr>
            <a:xfrm>
              <a:off x="4977737" y="15832600"/>
              <a:ext cx="2613736" cy="914401"/>
            </a:xfrm>
            <a:prstGeom prst="rect">
              <a:avLst/>
            </a:prstGeom>
          </p:spPr>
        </p:pic>
        <p:pic>
          <p:nvPicPr>
            <p:cNvPr id="26" name="Grafik 25"/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62155" y="13133196"/>
              <a:ext cx="2346787" cy="1565776"/>
            </a:xfrm>
            <a:prstGeom prst="rect">
              <a:avLst/>
            </a:prstGeom>
          </p:spPr>
        </p:pic>
        <p:pic>
          <p:nvPicPr>
            <p:cNvPr id="27" name="Grafik 26"/>
            <p:cNvPicPr>
              <a:picLocks noChangeAspect="1"/>
            </p:cNvPicPr>
            <p:nvPr userDrawn="1"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95" b="25089"/>
            <a:stretch/>
          </p:blipFill>
          <p:spPr>
            <a:xfrm>
              <a:off x="16743584" y="15701972"/>
              <a:ext cx="3228430" cy="1045029"/>
            </a:xfrm>
            <a:prstGeom prst="rect">
              <a:avLst/>
            </a:prstGeom>
          </p:spPr>
        </p:pic>
        <p:pic>
          <p:nvPicPr>
            <p:cNvPr id="28" name="Grafik 27"/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62281" y="14095399"/>
              <a:ext cx="2035626" cy="1358170"/>
            </a:xfrm>
            <a:prstGeom prst="rect">
              <a:avLst/>
            </a:prstGeom>
          </p:spPr>
        </p:pic>
        <p:pic>
          <p:nvPicPr>
            <p:cNvPr id="29" name="Grafik 28"/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97391" y="15257064"/>
              <a:ext cx="2532630" cy="1689771"/>
            </a:xfrm>
            <a:prstGeom prst="rect">
              <a:avLst/>
            </a:prstGeom>
          </p:spPr>
        </p:pic>
        <p:pic>
          <p:nvPicPr>
            <p:cNvPr id="30" name="Grafik 29"/>
            <p:cNvPicPr>
              <a:picLocks noChangeAspect="1"/>
            </p:cNvPicPr>
            <p:nvPr userDrawn="1"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02" t="12110" r="5445"/>
            <a:stretch/>
          </p:blipFill>
          <p:spPr>
            <a:xfrm>
              <a:off x="14228957" y="15288322"/>
              <a:ext cx="2062976" cy="1496216"/>
            </a:xfrm>
            <a:prstGeom prst="rect">
              <a:avLst/>
            </a:prstGeom>
          </p:spPr>
        </p:pic>
        <p:pic>
          <p:nvPicPr>
            <p:cNvPr id="31" name="Grafik 30"/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12286" y="14163705"/>
              <a:ext cx="2078308" cy="1386647"/>
            </a:xfrm>
            <a:prstGeom prst="rect">
              <a:avLst/>
            </a:prstGeom>
          </p:spPr>
        </p:pic>
        <p:pic>
          <p:nvPicPr>
            <p:cNvPr id="32" name="Grafik 31"/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4561" y="14027564"/>
              <a:ext cx="2022806" cy="1349616"/>
            </a:xfrm>
            <a:prstGeom prst="rect">
              <a:avLst/>
            </a:prstGeom>
          </p:spPr>
        </p:pic>
        <p:pic>
          <p:nvPicPr>
            <p:cNvPr id="33" name="Grafik 32"/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0528" y="15367726"/>
              <a:ext cx="2384957" cy="1591244"/>
            </a:xfrm>
            <a:prstGeom prst="rect">
              <a:avLst/>
            </a:prstGeom>
          </p:spPr>
        </p:pic>
        <p:pic>
          <p:nvPicPr>
            <p:cNvPr id="34" name="Grafik 33"/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60106" y="15283768"/>
              <a:ext cx="3015630" cy="1603814"/>
            </a:xfrm>
            <a:prstGeom prst="rect">
              <a:avLst/>
            </a:prstGeom>
          </p:spPr>
        </p:pic>
        <p:pic>
          <p:nvPicPr>
            <p:cNvPr id="35" name="Grafik 34"/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74021" y="15541743"/>
              <a:ext cx="3221736" cy="1188720"/>
            </a:xfrm>
            <a:prstGeom prst="rect">
              <a:avLst/>
            </a:prstGeom>
          </p:spPr>
        </p:pic>
        <p:pic>
          <p:nvPicPr>
            <p:cNvPr id="36" name="Grafik 35"/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62661" y="15951200"/>
              <a:ext cx="1773664" cy="626325"/>
            </a:xfrm>
            <a:prstGeom prst="rect">
              <a:avLst/>
            </a:prstGeom>
          </p:spPr>
        </p:pic>
        <p:pic>
          <p:nvPicPr>
            <p:cNvPr id="37" name="Grafik 36"/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3979" y="15128138"/>
              <a:ext cx="1453307" cy="1453307"/>
            </a:xfrm>
            <a:prstGeom prst="rect">
              <a:avLst/>
            </a:prstGeom>
          </p:spPr>
        </p:pic>
        <p:pic>
          <p:nvPicPr>
            <p:cNvPr id="38" name="Grafik 37"/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52735" y="13120112"/>
              <a:ext cx="1835817" cy="1224857"/>
            </a:xfrm>
            <a:prstGeom prst="rect">
              <a:avLst/>
            </a:prstGeom>
          </p:spPr>
        </p:pic>
        <p:pic>
          <p:nvPicPr>
            <p:cNvPr id="39" name="Grafik 38"/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5344" y="12720548"/>
              <a:ext cx="2401758" cy="1602453"/>
            </a:xfrm>
            <a:prstGeom prst="rect">
              <a:avLst/>
            </a:prstGeom>
          </p:spPr>
        </p:pic>
        <p:pic>
          <p:nvPicPr>
            <p:cNvPr id="40" name="Grafik 39"/>
            <p:cNvPicPr>
              <a:picLocks noChangeAspect="1"/>
            </p:cNvPicPr>
            <p:nvPr userDrawn="1"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321"/>
            <a:stretch/>
          </p:blipFill>
          <p:spPr>
            <a:xfrm>
              <a:off x="2477869" y="12482618"/>
              <a:ext cx="3294285" cy="1641413"/>
            </a:xfrm>
            <a:prstGeom prst="rect">
              <a:avLst/>
            </a:prstGeom>
          </p:spPr>
        </p:pic>
        <p:pic>
          <p:nvPicPr>
            <p:cNvPr id="41" name="Grafik 40"/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6258" y="12826096"/>
              <a:ext cx="2057658" cy="1372869"/>
            </a:xfrm>
            <a:prstGeom prst="rect">
              <a:avLst/>
            </a:prstGeom>
          </p:spPr>
        </p:pic>
        <p:pic>
          <p:nvPicPr>
            <p:cNvPr id="42" name="Grafik 41"/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12898" y="12811323"/>
              <a:ext cx="2397819" cy="1599825"/>
            </a:xfrm>
            <a:prstGeom prst="rect">
              <a:avLst/>
            </a:prstGeom>
          </p:spPr>
        </p:pic>
        <p:pic>
          <p:nvPicPr>
            <p:cNvPr id="43" name="Grafik 42"/>
            <p:cNvPicPr>
              <a:picLocks noChangeAspect="1"/>
            </p:cNvPicPr>
            <p:nvPr userDrawn="1"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892"/>
            <a:stretch/>
          </p:blipFill>
          <p:spPr>
            <a:xfrm>
              <a:off x="18533275" y="12905811"/>
              <a:ext cx="3007481" cy="1226198"/>
            </a:xfrm>
            <a:prstGeom prst="rect">
              <a:avLst/>
            </a:prstGeom>
          </p:spPr>
        </p:pic>
        <p:pic>
          <p:nvPicPr>
            <p:cNvPr id="44" name="Grafik 43"/>
            <p:cNvPicPr>
              <a:picLocks noChangeAspect="1"/>
            </p:cNvPicPr>
            <p:nvPr userDrawn="1"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385"/>
            <a:stretch/>
          </p:blipFill>
          <p:spPr>
            <a:xfrm>
              <a:off x="28011367" y="12925370"/>
              <a:ext cx="2213209" cy="1175642"/>
            </a:xfrm>
            <a:prstGeom prst="rect">
              <a:avLst/>
            </a:prstGeom>
          </p:spPr>
        </p:pic>
        <p:pic>
          <p:nvPicPr>
            <p:cNvPr id="45" name="Grafik 44"/>
            <p:cNvPicPr>
              <a:picLocks noChangeAspect="1"/>
            </p:cNvPicPr>
            <p:nvPr userDrawn="1"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82" t="24486" b="28258"/>
            <a:stretch/>
          </p:blipFill>
          <p:spPr>
            <a:xfrm>
              <a:off x="15163395" y="12863593"/>
              <a:ext cx="2500125" cy="1250827"/>
            </a:xfrm>
            <a:prstGeom prst="rect">
              <a:avLst/>
            </a:prstGeom>
          </p:spPr>
        </p:pic>
        <p:pic>
          <p:nvPicPr>
            <p:cNvPr id="46" name="Grafik 45"/>
            <p:cNvPicPr>
              <a:picLocks noChangeAspect="1"/>
            </p:cNvPicPr>
            <p:nvPr userDrawn="1"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735"/>
            <a:stretch/>
          </p:blipFill>
          <p:spPr>
            <a:xfrm>
              <a:off x="25363977" y="13016417"/>
              <a:ext cx="2005547" cy="940216"/>
            </a:xfrm>
            <a:prstGeom prst="rect">
              <a:avLst/>
            </a:prstGeom>
          </p:spPr>
        </p:pic>
        <p:pic>
          <p:nvPicPr>
            <p:cNvPr id="47" name="Grafik 46"/>
            <p:cNvPicPr>
              <a:picLocks noChangeAspect="1"/>
            </p:cNvPicPr>
            <p:nvPr userDrawn="1"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212"/>
            <a:stretch/>
          </p:blipFill>
          <p:spPr>
            <a:xfrm>
              <a:off x="22107301" y="12767493"/>
              <a:ext cx="2721555" cy="1285391"/>
            </a:xfrm>
            <a:prstGeom prst="rect">
              <a:avLst/>
            </a:prstGeom>
          </p:spPr>
        </p:pic>
        <p:pic>
          <p:nvPicPr>
            <p:cNvPr id="48" name="Grafik 47"/>
            <p:cNvPicPr>
              <a:picLocks noChangeAspect="1"/>
            </p:cNvPicPr>
            <p:nvPr userDrawn="1"/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57" b="24128"/>
            <a:stretch/>
          </p:blipFill>
          <p:spPr>
            <a:xfrm>
              <a:off x="33475007" y="13162547"/>
              <a:ext cx="2428062" cy="962528"/>
            </a:xfrm>
            <a:prstGeom prst="rect">
              <a:avLst/>
            </a:prstGeom>
          </p:spPr>
        </p:pic>
        <p:pic>
          <p:nvPicPr>
            <p:cNvPr id="49" name="Grafik 48"/>
            <p:cNvPicPr>
              <a:picLocks noChangeAspect="1"/>
            </p:cNvPicPr>
            <p:nvPr userDrawn="1"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5798" y="12943601"/>
              <a:ext cx="1764353" cy="11771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6851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sp>
        <p:nvSpPr>
          <p:cNvPr id="12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838200" y="969963"/>
            <a:ext cx="5049838" cy="2871787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797764" y="4091081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A7C63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1</a:t>
            </a:r>
          </a:p>
          <a:p>
            <a:pPr lvl="3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486150" y="4091081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2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56950" y="4096298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B1B3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3</a:t>
            </a:r>
          </a:p>
        </p:txBody>
      </p:sp>
      <p:sp>
        <p:nvSpPr>
          <p:cNvPr id="16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027750" y="4102949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4</a:t>
            </a:r>
          </a:p>
        </p:txBody>
      </p:sp>
      <p:sp>
        <p:nvSpPr>
          <p:cNvPr id="17" name="Textplatzhalter 11"/>
          <p:cNvSpPr>
            <a:spLocks noGrp="1"/>
          </p:cNvSpPr>
          <p:nvPr>
            <p:ph type="body" sz="quarter" idx="19"/>
          </p:nvPr>
        </p:nvSpPr>
        <p:spPr>
          <a:xfrm>
            <a:off x="6085681" y="969962"/>
            <a:ext cx="5049838" cy="2871787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34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10" y="2313254"/>
            <a:ext cx="10127780" cy="3398970"/>
          </a:xfrm>
          <a:prstGeom prst="rect">
            <a:avLst/>
          </a:prstGeom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961815" y="1044867"/>
            <a:ext cx="8268370" cy="944562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dirty="0" smtClean="0"/>
              <a:t>Danke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261454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43379-4188-4F75-ABC5-A46CF1E91FBC}" type="datetime1">
              <a:rPr lang="de-DE" smtClean="0"/>
              <a:t>24.07.2025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629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7999412" cy="132556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5pPr>
              <a:defRPr sz="16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5pPr>
              <a:defRPr sz="16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AFBC-9B46-4097-AEA1-343CF5B4D98E}" type="datetime1">
              <a:rPr lang="de-DE" smtClean="0"/>
              <a:t>24.07.2025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267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169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24.07.2025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496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24.07.2025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61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853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276695"/>
            <a:ext cx="10515600" cy="3900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D29BE49B-2075-4D23-B6C0-C18AE46C0AE7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4B549"/>
                </a:solidFill>
              </a:defRPr>
            </a:lvl1pPr>
          </a:lstStyle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866800" y="151200"/>
            <a:ext cx="2160000" cy="60406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742176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3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55" r:id="rId4"/>
    <p:sldLayoutId id="2147483662" r:id="rId5"/>
    <p:sldLayoutId id="2147483660" r:id="rId6"/>
    <p:sldLayoutId id="2147483661" r:id="rId7"/>
    <p:sldLayoutId id="2147483652" r:id="rId8"/>
    <p:sldLayoutId id="2147483653" r:id="rId9"/>
    <p:sldLayoutId id="2147483654" r:id="rId10"/>
    <p:sldLayoutId id="2147483656" r:id="rId11"/>
    <p:sldLayoutId id="2147483657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kern="1200" baseline="0">
          <a:solidFill>
            <a:srgbClr val="A7C637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917A"/>
          </a:solidFill>
          <a:latin typeface="Fira Sans" panose="020B05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B1B3B4"/>
          </a:solidFill>
          <a:latin typeface="Fira Sans" panose="020B05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A7C637"/>
          </a:solidFill>
          <a:latin typeface="Fira Sans" panose="020B05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jpg"/><Relationship Id="rId18" Type="http://schemas.openxmlformats.org/officeDocument/2006/relationships/image" Target="../media/image7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image" Target="../media/image50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FAIRagro 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497264"/>
            <a:ext cx="9144000" cy="57172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1524000" y="4441909"/>
            <a:ext cx="9144000" cy="602337"/>
          </a:xfrm>
        </p:spPr>
        <p:txBody>
          <a:bodyPr/>
          <a:lstStyle/>
          <a:p>
            <a:r>
              <a:rPr lang="de-DE" dirty="0" smtClean="0"/>
              <a:t>Name Mustermann im Namen des FAIRagro Konsortiums</a:t>
            </a:r>
          </a:p>
          <a:p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8" name="Textplatzhalter 3"/>
          <p:cNvSpPr txBox="1">
            <a:spLocks/>
          </p:cNvSpPr>
          <p:nvPr/>
        </p:nvSpPr>
        <p:spPr>
          <a:xfrm>
            <a:off x="1524000" y="4814834"/>
            <a:ext cx="9144000" cy="602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B1B3B4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A7C637"/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dirty="0" smtClean="0"/>
              <a:t>Leibniz-Zentrum für Agrarlandschaftsforschung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805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E49B-2075-4D23-B6C0-C18AE46C0AE7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www.fairagro.net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TOP 1 </a:t>
            </a:r>
          </a:p>
          <a:p>
            <a:r>
              <a:rPr lang="de-DE" dirty="0" smtClean="0"/>
              <a:t>TOP 2</a:t>
            </a:r>
          </a:p>
          <a:p>
            <a:r>
              <a:rPr lang="de-DE" dirty="0" smtClean="0"/>
              <a:t>TOP 3</a:t>
            </a:r>
          </a:p>
          <a:p>
            <a:r>
              <a:rPr lang="de-DE" dirty="0" smtClean="0"/>
              <a:t>TOP 4</a:t>
            </a:r>
          </a:p>
          <a:p>
            <a:r>
              <a:rPr lang="de-DE" dirty="0" smtClean="0"/>
              <a:t>TOP 5</a:t>
            </a:r>
          </a:p>
          <a:p>
            <a:r>
              <a:rPr lang="de-DE" dirty="0" smtClean="0"/>
              <a:t>TOP 6</a:t>
            </a:r>
          </a:p>
          <a:p>
            <a:r>
              <a:rPr lang="de-DE" dirty="0" smtClean="0"/>
              <a:t>TOP 7</a:t>
            </a:r>
          </a:p>
          <a:p>
            <a:r>
              <a:rPr lang="de-DE" dirty="0" smtClean="0"/>
              <a:t>TOP 8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6038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600" dirty="0" smtClean="0"/>
              <a:t>Folientitel</a:t>
            </a:r>
            <a:endParaRPr lang="de-DE" sz="2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662939"/>
            <a:ext cx="10515600" cy="114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Überschrift 1</a:t>
            </a:r>
          </a:p>
          <a:p>
            <a:pPr marL="457200" lvl="1" indent="0">
              <a:buNone/>
            </a:pPr>
            <a:r>
              <a:rPr lang="de-DE" sz="2000" dirty="0">
                <a:solidFill>
                  <a:schemeClr val="bg1">
                    <a:lumMod val="50000"/>
                  </a:schemeClr>
                </a:solidFill>
                <a:ea typeface="Quattrocento Sans"/>
                <a:cs typeface="Quattrocento Sans"/>
              </a:rPr>
              <a:t>Überschrift 2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838200" y="3561283"/>
            <a:ext cx="10515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dirty="0">
                <a:latin typeface="Fira Sans" panose="020B0503050000020004" pitchFamily="34" charset="0"/>
              </a:rPr>
              <a:t>Text </a:t>
            </a:r>
            <a:r>
              <a:rPr lang="de-DE" dirty="0" err="1">
                <a:latin typeface="Fira Sans" panose="020B0503050000020004" pitchFamily="34" charset="0"/>
              </a:rPr>
              <a:t>Text</a:t>
            </a:r>
            <a:r>
              <a:rPr lang="de-DE" dirty="0">
                <a:latin typeface="Fira Sans" panose="020B0503050000020004" pitchFamily="34" charset="0"/>
              </a:rPr>
              <a:t> </a:t>
            </a:r>
            <a:r>
              <a:rPr lang="de-DE" dirty="0" err="1">
                <a:latin typeface="Fira Sans" panose="020B0503050000020004" pitchFamily="34" charset="0"/>
              </a:rPr>
              <a:t>Text</a:t>
            </a:r>
            <a:endParaRPr lang="de-DE" dirty="0">
              <a:latin typeface="Fira Sans" panose="020B0503050000020004" pitchFamily="34" charset="0"/>
            </a:endParaRPr>
          </a:p>
          <a:p>
            <a:pPr algn="just"/>
            <a:r>
              <a:rPr lang="de-DE" dirty="0" smtClean="0">
                <a:latin typeface="Fira Sans Medium" panose="020B0603050000020004" pitchFamily="34" charset="0"/>
              </a:rPr>
              <a:t>Text medium</a:t>
            </a:r>
          </a:p>
          <a:p>
            <a:pPr algn="just"/>
            <a:r>
              <a:rPr lang="de-DE" i="1" dirty="0" smtClean="0">
                <a:latin typeface="Fira Sans Medium" panose="020B0603050000020004" pitchFamily="34" charset="0"/>
              </a:rPr>
              <a:t>Text </a:t>
            </a:r>
            <a:r>
              <a:rPr lang="de-DE" i="1" dirty="0">
                <a:latin typeface="Fira Sans Medium" panose="020B0603050000020004" pitchFamily="34" charset="0"/>
              </a:rPr>
              <a:t>medium </a:t>
            </a:r>
            <a:r>
              <a:rPr lang="de-DE" i="1" dirty="0" smtClean="0">
                <a:latin typeface="Fira Sans Medium" panose="020B0603050000020004" pitchFamily="34" charset="0"/>
              </a:rPr>
              <a:t>kursiv</a:t>
            </a:r>
            <a:endParaRPr lang="de-DE" dirty="0" smtClean="0">
              <a:solidFill>
                <a:srgbClr val="A7C637"/>
              </a:solidFill>
              <a:latin typeface="Fira Sans" panose="020B0503050000020004" pitchFamily="34" charset="0"/>
            </a:endParaRPr>
          </a:p>
          <a:p>
            <a:pPr algn="just"/>
            <a:r>
              <a:rPr lang="de-DE" sz="1600" i="1" dirty="0">
                <a:latin typeface="Fira Sans" panose="020B0503050000020004" pitchFamily="34" charset="0"/>
              </a:rPr>
              <a:t>Text kursiv</a:t>
            </a:r>
          </a:p>
          <a:p>
            <a:pPr algn="just"/>
            <a:r>
              <a:rPr lang="de-DE" sz="1600" dirty="0" smtClean="0">
                <a:solidFill>
                  <a:srgbClr val="A7C637"/>
                </a:solidFill>
                <a:latin typeface="Fira Sans" panose="020B0503050000020004" pitchFamily="34" charset="0"/>
              </a:rPr>
              <a:t>Text kleiner grün</a:t>
            </a:r>
          </a:p>
          <a:p>
            <a:pPr algn="just"/>
            <a:r>
              <a:rPr lang="de-DE" sz="1600" dirty="0" smtClean="0">
                <a:latin typeface="Fira Sans" panose="020B0503050000020004" pitchFamily="34" charset="0"/>
              </a:rPr>
              <a:t>Text klein</a:t>
            </a:r>
          </a:p>
          <a:p>
            <a:pPr algn="just"/>
            <a:r>
              <a:rPr lang="de-DE" sz="1400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</a:rPr>
              <a:t>Text klein grau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dirty="0" smtClean="0">
                <a:latin typeface="Fira Sans" panose="020B0503050000020004" pitchFamily="34" charset="0"/>
              </a:rPr>
              <a:t>Aufzählungsebene 1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Fira Sans" panose="020B0503050000020004" pitchFamily="34" charset="0"/>
              </a:rPr>
              <a:t>Aufzählungsebene 2</a:t>
            </a:r>
            <a:endParaRPr lang="en-US" sz="1600" dirty="0">
              <a:latin typeface="Fira Sans" panose="020B0503050000020004" pitchFamily="34" charset="0"/>
            </a:endParaRPr>
          </a:p>
        </p:txBody>
      </p:sp>
      <p:sp>
        <p:nvSpPr>
          <p:cNvPr id="8" name="Google Shape;117;p7"/>
          <p:cNvSpPr/>
          <p:nvPr/>
        </p:nvSpPr>
        <p:spPr>
          <a:xfrm>
            <a:off x="838200" y="1952788"/>
            <a:ext cx="10515599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Überschrift Medium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78305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838200" y="3426941"/>
            <a:ext cx="4722341" cy="2051100"/>
          </a:xfrm>
        </p:spPr>
        <p:txBody>
          <a:bodyPr/>
          <a:lstStyle/>
          <a:p>
            <a:endParaRPr lang="de-DE" dirty="0">
              <a:solidFill>
                <a:srgbClr val="A7C637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quarter" idx="4294967295"/>
          </p:nvPr>
        </p:nvSpPr>
        <p:spPr>
          <a:xfrm>
            <a:off x="6096000" y="3426941"/>
            <a:ext cx="5113564" cy="2051100"/>
          </a:xfrm>
        </p:spPr>
        <p:txBody>
          <a:bodyPr/>
          <a:lstStyle/>
          <a:p>
            <a:endParaRPr lang="de-DE" dirty="0">
              <a:solidFill>
                <a:srgbClr val="A7C637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4294967295"/>
          </p:nvPr>
        </p:nvSpPr>
        <p:spPr>
          <a:xfrm>
            <a:off x="838200" y="5603539"/>
            <a:ext cx="4977713" cy="22581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de-DE" dirty="0" smtClean="0"/>
              <a:t>Abb. 1</a:t>
            </a:r>
            <a:endParaRPr lang="de-DE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838200" y="854455"/>
            <a:ext cx="10515600" cy="6165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kern="1200" baseline="0">
                <a:solidFill>
                  <a:srgbClr val="A7C637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r>
              <a:rPr lang="de-DE" dirty="0" smtClean="0"/>
              <a:t>Folientitel</a:t>
            </a:r>
            <a:endParaRPr lang="de-DE" dirty="0"/>
          </a:p>
        </p:txBody>
      </p:sp>
      <p:sp>
        <p:nvSpPr>
          <p:cNvPr id="9" name="Google Shape;48;p6"/>
          <p:cNvSpPr txBox="1"/>
          <p:nvPr/>
        </p:nvSpPr>
        <p:spPr>
          <a:xfrm>
            <a:off x="838199" y="1471051"/>
            <a:ext cx="4722341" cy="1955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latin typeface="Fira Sans Medium" panose="020B0603050000020004" pitchFamily="34" charset="0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48;p6"/>
          <p:cNvSpPr txBox="1"/>
          <p:nvPr/>
        </p:nvSpPr>
        <p:spPr>
          <a:xfrm>
            <a:off x="6053817" y="1471051"/>
            <a:ext cx="5113565" cy="1955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/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753121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5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3151414" y="1732547"/>
            <a:ext cx="8717721" cy="24710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Überschrift 1</a:t>
            </a:r>
          </a:p>
          <a:p>
            <a:pPr marL="0" indent="0">
              <a:buNone/>
            </a:pPr>
            <a:r>
              <a:rPr lang="de-DE" sz="1800" dirty="0">
                <a:solidFill>
                  <a:schemeClr val="tx1"/>
                </a:solidFill>
              </a:rPr>
              <a:t>Text </a:t>
            </a:r>
            <a:r>
              <a:rPr lang="de-DE" sz="1800" dirty="0" err="1">
                <a:solidFill>
                  <a:schemeClr val="tx1"/>
                </a:solidFill>
              </a:rPr>
              <a:t>Text</a:t>
            </a:r>
            <a:r>
              <a:rPr lang="de-DE" sz="1800" dirty="0">
                <a:solidFill>
                  <a:schemeClr val="tx1"/>
                </a:solidFill>
              </a:rPr>
              <a:t> </a:t>
            </a:r>
            <a:r>
              <a:rPr lang="de-DE" sz="1800" dirty="0" err="1">
                <a:solidFill>
                  <a:schemeClr val="tx1"/>
                </a:solidFill>
              </a:rPr>
              <a:t>Text</a:t>
            </a:r>
            <a:endParaRPr lang="de-D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Abbildung 1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3151414" y="786063"/>
            <a:ext cx="8202386" cy="8903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kern="1200" baseline="0">
                <a:solidFill>
                  <a:srgbClr val="A7C637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r>
              <a:rPr lang="de-DE" dirty="0" smtClean="0"/>
              <a:t>Folientitel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7509169" y="1886871"/>
            <a:ext cx="4586546" cy="129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Überschrift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2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Crop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Soil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 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Agri-</a:t>
            </a: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b="1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47814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24.07.2025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6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266177" y="1633889"/>
            <a:ext cx="11641139" cy="2978485"/>
          </a:xfrm>
        </p:spPr>
        <p:txBody>
          <a:bodyPr/>
          <a:lstStyle/>
          <a:p>
            <a:pPr marL="0" indent="0">
              <a:buNone/>
            </a:pPr>
            <a:r>
              <a:rPr lang="de-DE" sz="2400" dirty="0" smtClean="0"/>
              <a:t>Überschrift 1</a:t>
            </a:r>
          </a:p>
          <a:p>
            <a:pPr marL="1371600" lvl="3" indent="0">
              <a:buNone/>
            </a:pPr>
            <a:endParaRPr lang="de-DE" dirty="0" smtClean="0"/>
          </a:p>
          <a:p>
            <a:pPr lvl="4"/>
            <a:endParaRPr lang="de-DE" dirty="0"/>
          </a:p>
          <a:p>
            <a:pPr lvl="3"/>
            <a:endParaRPr lang="de-DE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838200" y="854455"/>
            <a:ext cx="10515600" cy="6165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kern="1200" baseline="0">
                <a:solidFill>
                  <a:srgbClr val="A7C637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r>
              <a:rPr lang="de-DE" dirty="0" smtClean="0"/>
              <a:t>Folientitel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 flipH="1">
            <a:off x="738409" y="3174207"/>
            <a:ext cx="2942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Fira Sans" panose="020B0503050000020004" pitchFamily="34" charset="0"/>
              </a:rPr>
              <a:t>Text</a:t>
            </a:r>
          </a:p>
          <a:p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 flipH="1">
            <a:off x="5425231" y="3174207"/>
            <a:ext cx="2942782" cy="646331"/>
          </a:xfrm>
          <a:prstGeom prst="rect">
            <a:avLst/>
          </a:prstGeom>
          <a:solidFill>
            <a:srgbClr val="A7C6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dirty="0">
                <a:latin typeface="Fira Sans" panose="020B0503050000020004" pitchFamily="34" charset="0"/>
              </a:rPr>
              <a:t>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09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/>
              <a:t>use</a:t>
            </a:r>
            <a:r>
              <a:rPr lang="de-DE" sz="2800" dirty="0"/>
              <a:t> </a:t>
            </a:r>
            <a:r>
              <a:rPr lang="de-DE" sz="2800" dirty="0" err="1"/>
              <a:t>cases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Flagship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use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cases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on relevant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sustainability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problems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9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8037507" y="2880076"/>
            <a:ext cx="3564559" cy="3288581"/>
            <a:chOff x="8126927" y="3035039"/>
            <a:chExt cx="3564559" cy="3288581"/>
          </a:xfrm>
        </p:grpSpPr>
        <p:grpSp>
          <p:nvGrpSpPr>
            <p:cNvPr id="11" name="Google Shape;617;p17"/>
            <p:cNvGrpSpPr/>
            <p:nvPr/>
          </p:nvGrpSpPr>
          <p:grpSpPr>
            <a:xfrm>
              <a:off x="8736957" y="5801476"/>
              <a:ext cx="1907152" cy="522144"/>
              <a:chOff x="6637158" y="5984605"/>
              <a:chExt cx="2115767" cy="594900"/>
            </a:xfrm>
          </p:grpSpPr>
          <p:sp>
            <p:nvSpPr>
              <p:cNvPr id="27" name="Google Shape;618;p17"/>
              <p:cNvSpPr txBox="1"/>
              <p:nvPr/>
            </p:nvSpPr>
            <p:spPr>
              <a:xfrm>
                <a:off x="7535525" y="6150103"/>
                <a:ext cx="12174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Breeding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8" name="Google Shape;619;p17"/>
              <p:cNvSpPr/>
              <p:nvPr/>
            </p:nvSpPr>
            <p:spPr>
              <a:xfrm>
                <a:off x="6637158" y="5984605"/>
                <a:ext cx="740345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UC1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2" name="Google Shape;620;p17"/>
            <p:cNvGrpSpPr/>
            <p:nvPr/>
          </p:nvGrpSpPr>
          <p:grpSpPr>
            <a:xfrm>
              <a:off x="8257882" y="3599483"/>
              <a:ext cx="1948980" cy="522144"/>
              <a:chOff x="8334311" y="2915267"/>
              <a:chExt cx="2162170" cy="594901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9116781" y="3060484"/>
                <a:ext cx="1379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Agronomy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8334311" y="2915267"/>
                <a:ext cx="720602" cy="594901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UC2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538698" y="4694579"/>
              <a:ext cx="2586005" cy="514244"/>
              <a:chOff x="7539059" y="4491199"/>
              <a:chExt cx="2868876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337811" y="4656695"/>
                <a:ext cx="2070124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Pest &amp;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Diseases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539059" y="4491199"/>
                <a:ext cx="716178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UC3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8396480" y="4150810"/>
              <a:ext cx="3295006" cy="520827"/>
              <a:chOff x="7936732" y="3698513"/>
              <a:chExt cx="3655432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727464" y="3839493"/>
                <a:ext cx="2864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Long-term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experiments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936732" y="3698513"/>
                <a:ext cx="72060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UC4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646352" y="5238348"/>
              <a:ext cx="2457905" cy="522144"/>
              <a:chOff x="7128468" y="5214877"/>
              <a:chExt cx="2726764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7964332" y="5385449"/>
                <a:ext cx="18909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Sensor systems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7128468" y="5214877"/>
                <a:ext cx="72060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UC5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8126927" y="3035039"/>
              <a:ext cx="2997775" cy="523460"/>
              <a:chOff x="8706548" y="2137146"/>
              <a:chExt cx="3325688" cy="596400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9471136" y="2302559"/>
                <a:ext cx="25611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Integrated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modeling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706548" y="2137146"/>
                <a:ext cx="720602" cy="596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UC6</a:t>
                </a:r>
                <a:endParaRPr sz="12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077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6046" y="602911"/>
            <a:ext cx="10515600" cy="879689"/>
          </a:xfrm>
        </p:spPr>
        <p:txBody>
          <a:bodyPr/>
          <a:lstStyle/>
          <a:p>
            <a:r>
              <a:rPr lang="de-DE" dirty="0" smtClean="0"/>
              <a:t>Formen und Grafiken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Google Shape;325;p11" descr="https://www.beschaeftigte.uni-stuttgart.de/img-beschaeftigte/nfdi-logo.jpg?__scale=w:220,h:220,cx:149,cy:0,cw:588,ch:588"/>
          <p:cNvPicPr preferRelativeResize="0"/>
          <p:nvPr/>
        </p:nvPicPr>
        <p:blipFill rotWithShape="1">
          <a:blip r:embed="rId2"/>
          <a:srcRect l="16377" t="32814" r="15553" b="34891"/>
          <a:stretch/>
        </p:blipFill>
        <p:spPr>
          <a:xfrm>
            <a:off x="9768417" y="2400860"/>
            <a:ext cx="1159933" cy="550334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pic>
        <p:nvPicPr>
          <p:cNvPr id="7" name="Google Shape;326;p1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9939895" y="808803"/>
            <a:ext cx="1047750" cy="1257300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9" name="Google Shape;467;p14"/>
          <p:cNvSpPr/>
          <p:nvPr/>
        </p:nvSpPr>
        <p:spPr>
          <a:xfrm>
            <a:off x="728554" y="1550269"/>
            <a:ext cx="1084171" cy="4822023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>
              <a:solidFill>
                <a:srgbClr val="FFFFFF"/>
              </a:solidFill>
              <a:latin typeface="Fira Sans"/>
              <a:ea typeface="Fira Sans"/>
              <a:cs typeface="Fira Sans"/>
              <a:sym typeface="Karla"/>
            </a:endParaRPr>
          </a:p>
        </p:txBody>
      </p:sp>
      <p:sp>
        <p:nvSpPr>
          <p:cNvPr id="10" name="Google Shape;468;p14"/>
          <p:cNvSpPr txBox="1"/>
          <p:nvPr/>
        </p:nvSpPr>
        <p:spPr>
          <a:xfrm>
            <a:off x="728554" y="1576338"/>
            <a:ext cx="1084171" cy="367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DE" sz="1100" b="0" i="0" u="none" strike="noStrike" cap="none" dirty="0" err="1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100" b="0" i="0" u="none" strike="noStrike" cap="none" dirty="0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100" b="0" i="0" u="none" strike="noStrike" cap="none" dirty="0" err="1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sz="1100" b="0" i="0" u="none" strike="noStrike" cap="none" dirty="0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69;p14"/>
          <p:cNvSpPr/>
          <p:nvPr/>
        </p:nvSpPr>
        <p:spPr>
          <a:xfrm>
            <a:off x="889264" y="1959573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UC1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Breeding</a:t>
            </a:r>
            <a:endParaRPr sz="800" b="0" i="0" u="none" strike="noStrike" cap="none">
              <a:solidFill>
                <a:srgbClr val="666666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" name="Google Shape;470;p14"/>
          <p:cNvSpPr/>
          <p:nvPr/>
        </p:nvSpPr>
        <p:spPr>
          <a:xfrm>
            <a:off x="889264" y="2594180"/>
            <a:ext cx="725371" cy="59855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UC2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Agronomy</a:t>
            </a:r>
            <a:endParaRPr sz="800" b="0" i="0" u="none" strike="noStrike" cap="none">
              <a:solidFill>
                <a:srgbClr val="666666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" name="Google Shape;471;p14"/>
          <p:cNvSpPr/>
          <p:nvPr/>
        </p:nvSpPr>
        <p:spPr>
          <a:xfrm>
            <a:off x="889264" y="3237331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 dirty="0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UC3</a:t>
            </a:r>
            <a:endParaRPr sz="900" b="0" i="0" u="none" strike="noStrike" cap="none" dirty="0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 dirty="0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Pest &amp; </a:t>
            </a:r>
            <a:endParaRPr sz="800" b="0" i="0" u="none" strike="noStrike" cap="none" dirty="0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 dirty="0" err="1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disease</a:t>
            </a:r>
            <a:endParaRPr sz="800" b="0" i="0" u="none" strike="noStrike" cap="none" dirty="0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" name="Google Shape;472;p14"/>
          <p:cNvSpPr/>
          <p:nvPr/>
        </p:nvSpPr>
        <p:spPr>
          <a:xfrm>
            <a:off x="889264" y="3871939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UC4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LTE</a:t>
            </a:r>
            <a:endParaRPr sz="800" b="0" i="0" u="none" strike="noStrike" cap="none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" name="Google Shape;473;p14"/>
          <p:cNvSpPr/>
          <p:nvPr/>
        </p:nvSpPr>
        <p:spPr>
          <a:xfrm>
            <a:off x="889264" y="4506547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UC5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Sensor </a:t>
            </a:r>
            <a:endParaRPr sz="8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systems</a:t>
            </a:r>
            <a:endParaRPr sz="800" b="0" i="0" u="none" strike="noStrike" cap="none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" name="Google Shape;474;p14"/>
          <p:cNvSpPr/>
          <p:nvPr/>
        </p:nvSpPr>
        <p:spPr>
          <a:xfrm>
            <a:off x="889264" y="5141153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UC6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Integrated</a:t>
            </a:r>
            <a:endParaRPr sz="800">
              <a:latin typeface="Fira Sans" panose="020B05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modeling</a:t>
            </a:r>
            <a:endParaRPr sz="800" b="0" i="0" u="none" strike="noStrike" cap="none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7" name="Google Shape;475;p14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976062" y="5885224"/>
            <a:ext cx="585525" cy="396818"/>
          </a:xfrm>
          <a:prstGeom prst="rect">
            <a:avLst/>
          </a:prstGeom>
          <a:solidFill>
            <a:srgbClr val="00917A"/>
          </a:solidFill>
          <a:ln>
            <a:noFill/>
          </a:ln>
        </p:spPr>
      </p:pic>
      <p:sp>
        <p:nvSpPr>
          <p:cNvPr id="19" name="Google Shape;437;p14"/>
          <p:cNvSpPr txBox="1"/>
          <p:nvPr/>
        </p:nvSpPr>
        <p:spPr>
          <a:xfrm>
            <a:off x="4273551" y="1388594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" name="Google Shape;450;p14"/>
          <p:cNvSpPr txBox="1"/>
          <p:nvPr/>
        </p:nvSpPr>
        <p:spPr>
          <a:xfrm>
            <a:off x="2864250" y="1747576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1" name="Google Shape;438;p14"/>
          <p:cNvGrpSpPr/>
          <p:nvPr/>
        </p:nvGrpSpPr>
        <p:grpSpPr>
          <a:xfrm>
            <a:off x="3655770" y="1984991"/>
            <a:ext cx="4497630" cy="1296233"/>
            <a:chOff x="3447995" y="1876075"/>
            <a:chExt cx="4497630" cy="1296233"/>
          </a:xfrm>
        </p:grpSpPr>
        <p:grpSp>
          <p:nvGrpSpPr>
            <p:cNvPr id="22" name="Google Shape;439;p14"/>
            <p:cNvGrpSpPr/>
            <p:nvPr/>
          </p:nvGrpSpPr>
          <p:grpSpPr>
            <a:xfrm>
              <a:off x="3447995" y="1876075"/>
              <a:ext cx="1137900" cy="1296233"/>
              <a:chOff x="3447995" y="1876075"/>
              <a:chExt cx="1137900" cy="1296233"/>
            </a:xfrm>
          </p:grpSpPr>
          <p:sp>
            <p:nvSpPr>
              <p:cNvPr id="31" name="Google Shape;440;p14"/>
              <p:cNvSpPr txBox="1"/>
              <p:nvPr/>
            </p:nvSpPr>
            <p:spPr>
              <a:xfrm>
                <a:off x="3447995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b="1" i="0" u="none" strike="noStrike" cap="none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32" name="Google Shape;441;p1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24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26" name="Google Shape;444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445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446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447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448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5" name="Google Shape;449;p14"/>
              <p:cNvSpPr txBox="1"/>
              <p:nvPr/>
            </p:nvSpPr>
            <p:spPr>
              <a:xfrm>
                <a:off x="5426589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b="1" i="0" u="none" strike="noStrike" cap="none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pic>
        <p:nvPicPr>
          <p:cNvPr id="33" name="Grafik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1939" y="3469092"/>
            <a:ext cx="4950381" cy="1115665"/>
          </a:xfrm>
          <a:prstGeom prst="rect">
            <a:avLst/>
          </a:prstGeom>
        </p:spPr>
      </p:pic>
      <p:sp>
        <p:nvSpPr>
          <p:cNvPr id="34" name="Google Shape;634;p17"/>
          <p:cNvSpPr/>
          <p:nvPr/>
        </p:nvSpPr>
        <p:spPr>
          <a:xfrm>
            <a:off x="2830774" y="5106993"/>
            <a:ext cx="649551" cy="5234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UC6</a:t>
            </a:r>
            <a:endParaRPr sz="12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35" name="Google Shape;634;p17"/>
          <p:cNvSpPr/>
          <p:nvPr/>
        </p:nvSpPr>
        <p:spPr>
          <a:xfrm>
            <a:off x="3713824" y="5106993"/>
            <a:ext cx="649551" cy="5234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UC6</a:t>
            </a:r>
            <a:endParaRPr sz="12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36" name="Google Shape;634;p17"/>
          <p:cNvSpPr/>
          <p:nvPr/>
        </p:nvSpPr>
        <p:spPr>
          <a:xfrm>
            <a:off x="4596874" y="5106993"/>
            <a:ext cx="649551" cy="5234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1B3B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UC6</a:t>
            </a:r>
            <a:endParaRPr sz="12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7807" y="3606436"/>
            <a:ext cx="4944285" cy="2731245"/>
          </a:xfrm>
          <a:prstGeom prst="rect">
            <a:avLst/>
          </a:prstGeom>
        </p:spPr>
      </p:pic>
      <p:pic>
        <p:nvPicPr>
          <p:cNvPr id="39" name="Grafik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305" y="4493802"/>
            <a:ext cx="1891148" cy="1366525"/>
          </a:xfrm>
          <a:prstGeom prst="rect">
            <a:avLst/>
          </a:prstGeom>
        </p:spPr>
      </p:pic>
      <p:sp>
        <p:nvSpPr>
          <p:cNvPr id="40" name="Google Shape;434;p14"/>
          <p:cNvSpPr/>
          <p:nvPr/>
        </p:nvSpPr>
        <p:spPr>
          <a:xfrm>
            <a:off x="2802704" y="1437453"/>
            <a:ext cx="6065700" cy="3295103"/>
          </a:xfrm>
          <a:prstGeom prst="round2DiagRect">
            <a:avLst>
              <a:gd name="adj1" fmla="val 4065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250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41" name="Google Shape;436;p14"/>
          <p:cNvSpPr txBox="1"/>
          <p:nvPr/>
        </p:nvSpPr>
        <p:spPr>
          <a:xfrm>
            <a:off x="3824480" y="3352067"/>
            <a:ext cx="4829700" cy="991041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Combining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expertises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in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DMP,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training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education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MIAPPE,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copyright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licenses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DOI,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spatial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4.0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quality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-term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preservation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...</a:t>
            </a:r>
            <a:endParaRPr sz="140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2" name="Google Shape;437;p14"/>
          <p:cNvSpPr txBox="1"/>
          <p:nvPr/>
        </p:nvSpPr>
        <p:spPr>
          <a:xfrm>
            <a:off x="4273551" y="1386628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43" name="Google Shape;438;p14"/>
          <p:cNvGrpSpPr/>
          <p:nvPr/>
        </p:nvGrpSpPr>
        <p:grpSpPr>
          <a:xfrm>
            <a:off x="4004328" y="1900613"/>
            <a:ext cx="4483775" cy="1296233"/>
            <a:chOff x="3461850" y="1876075"/>
            <a:chExt cx="4483775" cy="1296233"/>
          </a:xfrm>
        </p:grpSpPr>
        <p:grpSp>
          <p:nvGrpSpPr>
            <p:cNvPr id="44" name="Google Shape;439;p14"/>
            <p:cNvGrpSpPr/>
            <p:nvPr/>
          </p:nvGrpSpPr>
          <p:grpSpPr>
            <a:xfrm>
              <a:off x="3461850" y="1876075"/>
              <a:ext cx="1137900" cy="1296233"/>
              <a:chOff x="3461850" y="1876075"/>
              <a:chExt cx="1137900" cy="1296233"/>
            </a:xfrm>
          </p:grpSpPr>
          <p:sp>
            <p:nvSpPr>
              <p:cNvPr id="53" name="Google Shape;440;p14"/>
              <p:cNvSpPr txBox="1"/>
              <p:nvPr/>
            </p:nvSpPr>
            <p:spPr>
              <a:xfrm>
                <a:off x="3461850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54" name="Google Shape;441;p1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46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48" name="Google Shape;444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9" name="Google Shape;445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0" name="Google Shape;446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1" name="Google Shape;447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2" name="Google Shape;448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7" name="Google Shape;449;p14"/>
              <p:cNvSpPr txBox="1"/>
              <p:nvPr/>
            </p:nvSpPr>
            <p:spPr>
              <a:xfrm>
                <a:off x="5440444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i="0" u="none" strike="noStrike" cap="none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55" name="Google Shape;450;p14"/>
          <p:cNvSpPr txBox="1"/>
          <p:nvPr/>
        </p:nvSpPr>
        <p:spPr>
          <a:xfrm>
            <a:off x="2864250" y="1745610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" name="Google Shape;451;p14"/>
          <p:cNvSpPr/>
          <p:nvPr/>
        </p:nvSpPr>
        <p:spPr>
          <a:xfrm>
            <a:off x="5531754" y="4626482"/>
            <a:ext cx="626400" cy="4377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57" name="Google Shape;455;p14"/>
          <p:cNvCxnSpPr/>
          <p:nvPr/>
        </p:nvCxnSpPr>
        <p:spPr>
          <a:xfrm>
            <a:off x="3534986" y="1330116"/>
            <a:ext cx="0" cy="33711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817586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/>
              <a:t>Outcomes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733;p19"/>
          <p:cNvSpPr/>
          <p:nvPr/>
        </p:nvSpPr>
        <p:spPr>
          <a:xfrm>
            <a:off x="207190" y="1433323"/>
            <a:ext cx="9105900" cy="4214541"/>
          </a:xfrm>
          <a:prstGeom prst="round2DiagRect">
            <a:avLst>
              <a:gd name="adj1" fmla="val 3837"/>
              <a:gd name="adj2" fmla="val 0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8" name="Google Shape;741;p19"/>
          <p:cNvSpPr txBox="1"/>
          <p:nvPr/>
        </p:nvSpPr>
        <p:spPr>
          <a:xfrm>
            <a:off x="8553627" y="3272421"/>
            <a:ext cx="883447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 b="1" i="0" u="none" strike="noStrike" cap="none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1050" b="1" i="0" u="none" strike="noStrike" cap="none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050" b="1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9" name="Google Shape;742;p19"/>
          <p:cNvCxnSpPr/>
          <p:nvPr/>
        </p:nvCxnSpPr>
        <p:spPr>
          <a:xfrm>
            <a:off x="8662752" y="1542614"/>
            <a:ext cx="154" cy="410525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0" name="Google Shape;745;p19"/>
          <p:cNvGrpSpPr/>
          <p:nvPr/>
        </p:nvGrpSpPr>
        <p:grpSpPr>
          <a:xfrm>
            <a:off x="520390" y="1905893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1" name="Google Shape;746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1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2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level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1600" i="0" u="none" strike="noStrike" cap="none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support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stewards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helpdesk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" name="Google Shape;747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Education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materials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concepts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" name="Google Shape;748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Cultural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change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Roadshows,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conferences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workshops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" name="Google Shape;749;p19"/>
          <p:cNvGrpSpPr/>
          <p:nvPr/>
        </p:nvGrpSpPr>
        <p:grpSpPr>
          <a:xfrm>
            <a:off x="479112" y="4023997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5" name="Google Shape;750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Search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inventory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Networked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RDIs;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interlinking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existing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RDIs, </a:t>
              </a:r>
              <a:r>
                <a:rPr lang="de-DE" sz="1400" i="0" u="none" strike="noStrike" cap="none" dirty="0" smtClean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NFDI-RDC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751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Reproducible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science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Scientific Workflow Infrastructure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752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plausibility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Improve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assessment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8" name="Google Shape;753;p19"/>
          <p:cNvGrpSpPr/>
          <p:nvPr/>
        </p:nvGrpSpPr>
        <p:grpSpPr>
          <a:xfrm>
            <a:off x="419182" y="1433324"/>
            <a:ext cx="4940700" cy="2419069"/>
            <a:chOff x="307521" y="1405404"/>
            <a:chExt cx="4940700" cy="2419069"/>
          </a:xfrm>
        </p:grpSpPr>
        <p:sp>
          <p:nvSpPr>
            <p:cNvPr id="19" name="Google Shape;754;p19"/>
            <p:cNvSpPr/>
            <p:nvPr/>
          </p:nvSpPr>
          <p:spPr>
            <a:xfrm>
              <a:off x="307521" y="1405404"/>
              <a:ext cx="4940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Support,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guide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  <p:sp>
          <p:nvSpPr>
            <p:cNvPr id="20" name="Google Shape;755;p19"/>
            <p:cNvSpPr/>
            <p:nvPr/>
          </p:nvSpPr>
          <p:spPr>
            <a:xfrm>
              <a:off x="307521" y="3424273"/>
              <a:ext cx="4445984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r>
                <a:rPr lang="de-DE" sz="2000" dirty="0">
                  <a:solidFill>
                    <a:srgbClr val="B1B3B4"/>
                  </a:solidFill>
                  <a:latin typeface="Fira Sans" panose="020B0503050000020004" pitchFamily="34" charset="0"/>
                  <a:sym typeface="Quattrocento Sans"/>
                </a:rPr>
                <a:t> 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Infrastructure-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based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1" name="Google Shape;333;p11"/>
          <p:cNvSpPr/>
          <p:nvPr/>
        </p:nvSpPr>
        <p:spPr>
          <a:xfrm>
            <a:off x="9708489" y="1679361"/>
            <a:ext cx="2056500" cy="3821002"/>
          </a:xfrm>
          <a:prstGeom prst="round2DiagRect">
            <a:avLst>
              <a:gd name="adj1" fmla="val 9368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414143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6;p11"/>
          <p:cNvSpPr txBox="1"/>
          <p:nvPr/>
        </p:nvSpPr>
        <p:spPr>
          <a:xfrm>
            <a:off x="9711794" y="3096820"/>
            <a:ext cx="2053200" cy="610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</a:t>
            </a:r>
            <a:endParaRPr dirty="0">
              <a:latin typeface="Fira Sans Medium" panose="020B06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 err="1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community</a:t>
            </a:r>
            <a:endParaRPr sz="1200" i="0" u="none" strike="noStrike" cap="none" dirty="0">
              <a:solidFill>
                <a:srgbClr val="FFFFFF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" name="Google Shape;335;p1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10201287" y="4063798"/>
            <a:ext cx="1042470" cy="673385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24" name="Google Shape;743;p19"/>
          <p:cNvSpPr/>
          <p:nvPr/>
        </p:nvSpPr>
        <p:spPr>
          <a:xfrm rot="5400000">
            <a:off x="9411301" y="1815379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744;p19"/>
          <p:cNvSpPr/>
          <p:nvPr/>
        </p:nvSpPr>
        <p:spPr>
          <a:xfrm rot="-5400000">
            <a:off x="9297770" y="3975920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356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3"/>
            <a:ext cx="6238200" cy="998366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9" name="Google Shape;270;p24"/>
          <p:cNvSpPr>
            <a:spLocks noChangeAspect="1"/>
          </p:cNvSpPr>
          <p:nvPr/>
        </p:nvSpPr>
        <p:spPr>
          <a:xfrm>
            <a:off x="1918294" y="2653299"/>
            <a:ext cx="1803287" cy="1821655"/>
          </a:xfrm>
          <a:prstGeom prst="round2DiagRect">
            <a:avLst>
              <a:gd name="adj1" fmla="val 12880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00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321;p24"/>
          <p:cNvSpPr txBox="1"/>
          <p:nvPr/>
        </p:nvSpPr>
        <p:spPr>
          <a:xfrm>
            <a:off x="1822321" y="2906752"/>
            <a:ext cx="2030683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Agrosystem</a:t>
            </a:r>
            <a:endParaRPr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Community</a:t>
            </a:r>
            <a:endParaRPr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5" name="Google Shape;203;p9"/>
          <p:cNvGrpSpPr/>
          <p:nvPr/>
        </p:nvGrpSpPr>
        <p:grpSpPr>
          <a:xfrm>
            <a:off x="107454" y="2622352"/>
            <a:ext cx="10604534" cy="1112493"/>
            <a:chOff x="107454" y="2622352"/>
            <a:chExt cx="10604534" cy="1112493"/>
          </a:xfrm>
        </p:grpSpPr>
        <p:sp>
          <p:nvSpPr>
            <p:cNvPr id="86" name="Google Shape;204;p9"/>
            <p:cNvSpPr/>
            <p:nvPr/>
          </p:nvSpPr>
          <p:spPr>
            <a:xfrm>
              <a:off x="107454" y="2622352"/>
              <a:ext cx="187468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best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87" name="Google Shape;205;p9"/>
            <p:cNvSpPr/>
            <p:nvPr/>
          </p:nvSpPr>
          <p:spPr>
            <a:xfrm>
              <a:off x="3853004" y="2741372"/>
              <a:ext cx="1846800" cy="568800"/>
            </a:xfrm>
            <a:prstGeom prst="round2DiagRect">
              <a:avLst>
                <a:gd name="adj1" fmla="val 6531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Which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measuring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method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was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used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for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pH?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88" name="Google Shape;206;p9"/>
            <p:cNvGrpSpPr/>
            <p:nvPr/>
          </p:nvGrpSpPr>
          <p:grpSpPr>
            <a:xfrm>
              <a:off x="5934873" y="3263357"/>
              <a:ext cx="4777115" cy="471488"/>
              <a:chOff x="738522" y="2159918"/>
              <a:chExt cx="4777115" cy="471488"/>
            </a:xfrm>
          </p:grpSpPr>
          <p:pic>
            <p:nvPicPr>
              <p:cNvPr id="89" name="Google Shape;207;p9"/>
              <p:cNvPicPr preferRelativeResize="0"/>
              <p:nvPr/>
            </p:nvPicPr>
            <p:blipFill rotWithShape="1">
              <a:blip r:embed="rId3">
                <a:alphaModFix/>
              </a:blip>
              <a:srcRect l="5686" t="3475" r="5880" b="3855"/>
              <a:stretch/>
            </p:blipFill>
            <p:spPr>
              <a:xfrm>
                <a:off x="738522" y="2159918"/>
                <a:ext cx="471488" cy="47148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208;p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095095" y="2248102"/>
                <a:ext cx="1071767" cy="32022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209;p9" descr="https://bigdata.cgiar.org/wp-content/uploads/2020/01/Miappe-logo-500px.png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368866" y="2251922"/>
                <a:ext cx="1146771" cy="30962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" name="Google Shape;210;p9"/>
              <p:cNvSpPr txBox="1"/>
              <p:nvPr/>
            </p:nvSpPr>
            <p:spPr>
              <a:xfrm>
                <a:off x="2240302" y="2280409"/>
                <a:ext cx="734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ICASA</a:t>
                </a: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3" name="Google Shape;211;p9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413330" y="2290613"/>
                <a:ext cx="737546" cy="2395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4" name="Google Shape;212;p9"/>
          <p:cNvGrpSpPr/>
          <p:nvPr/>
        </p:nvGrpSpPr>
        <p:grpSpPr>
          <a:xfrm>
            <a:off x="267782" y="5000774"/>
            <a:ext cx="7787282" cy="1251161"/>
            <a:chOff x="267782" y="5000774"/>
            <a:chExt cx="7787282" cy="1251161"/>
          </a:xfrm>
        </p:grpSpPr>
        <p:sp>
          <p:nvSpPr>
            <p:cNvPr id="95" name="Google Shape;213;p9"/>
            <p:cNvSpPr/>
            <p:nvPr/>
          </p:nvSpPr>
          <p:spPr>
            <a:xfrm>
              <a:off x="267782" y="5000774"/>
              <a:ext cx="276517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Am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allowed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,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farmers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survey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96" name="Google Shape;214;p9"/>
            <p:cNvSpPr/>
            <p:nvPr/>
          </p:nvSpPr>
          <p:spPr>
            <a:xfrm>
              <a:off x="3043671" y="5453942"/>
              <a:ext cx="21765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aerial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photo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found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restricted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97" name="Google Shape;215;p9"/>
            <p:cNvGrpSpPr/>
            <p:nvPr/>
          </p:nvGrpSpPr>
          <p:grpSpPr>
            <a:xfrm>
              <a:off x="5915823" y="5756630"/>
              <a:ext cx="2139241" cy="495305"/>
              <a:chOff x="3675212" y="4733962"/>
              <a:chExt cx="2139241" cy="495305"/>
            </a:xfrm>
          </p:grpSpPr>
          <p:pic>
            <p:nvPicPr>
              <p:cNvPr id="98" name="Google Shape;216;p9"/>
              <p:cNvPicPr preferRelativeResize="0"/>
              <p:nvPr/>
            </p:nvPicPr>
            <p:blipFill rotWithShape="1">
              <a:blip r:embed="rId7">
                <a:alphaModFix/>
              </a:blip>
              <a:srcRect l="17013" t="6410" r="19336" b="8908"/>
              <a:stretch/>
            </p:blipFill>
            <p:spPr>
              <a:xfrm>
                <a:off x="3675212" y="4733962"/>
                <a:ext cx="238129" cy="49530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9" name="Google Shape;217;p9"/>
              <p:cNvGrpSpPr/>
              <p:nvPr/>
            </p:nvGrpSpPr>
            <p:grpSpPr>
              <a:xfrm>
                <a:off x="4132160" y="4813018"/>
                <a:ext cx="1682293" cy="353737"/>
                <a:chOff x="2409824" y="5676900"/>
                <a:chExt cx="2287589" cy="481013"/>
              </a:xfrm>
            </p:grpSpPr>
            <p:pic>
              <p:nvPicPr>
                <p:cNvPr id="100" name="Google Shape;218;p9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7178" t="6753" r="6023" b="5078"/>
                <a:stretch/>
              </p:blipFill>
              <p:spPr>
                <a:xfrm>
                  <a:off x="2409824" y="5680075"/>
                  <a:ext cx="476251" cy="47783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1" name="Google Shape;219;p9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0079" t="9761" r="7838" b="5942"/>
                <a:stretch/>
              </p:blipFill>
              <p:spPr>
                <a:xfrm>
                  <a:off x="3011488" y="5678488"/>
                  <a:ext cx="477837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2" name="Google Shape;220;p9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153" t="6172" r="7288" b="7501"/>
                <a:stretch/>
              </p:blipFill>
              <p:spPr>
                <a:xfrm>
                  <a:off x="3616324" y="5676900"/>
                  <a:ext cx="477839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3" name="Google Shape;221;p9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5149" t="3142" r="7269" b="4418"/>
                <a:stretch/>
              </p:blipFill>
              <p:spPr>
                <a:xfrm>
                  <a:off x="4222750" y="5678488"/>
                  <a:ext cx="474663" cy="476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04" name="Google Shape;222;p9"/>
          <p:cNvGrpSpPr/>
          <p:nvPr/>
        </p:nvGrpSpPr>
        <p:grpSpPr>
          <a:xfrm>
            <a:off x="187329" y="3868124"/>
            <a:ext cx="8017569" cy="1317920"/>
            <a:chOff x="187329" y="3868124"/>
            <a:chExt cx="8017569" cy="1317920"/>
          </a:xfrm>
        </p:grpSpPr>
        <p:sp>
          <p:nvSpPr>
            <p:cNvPr id="105" name="Google Shape;223;p9"/>
            <p:cNvSpPr/>
            <p:nvPr/>
          </p:nvSpPr>
          <p:spPr>
            <a:xfrm>
              <a:off x="3841974" y="3868124"/>
              <a:ext cx="1227900" cy="5022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trust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endParaRPr>
            </a:p>
          </p:txBody>
        </p:sp>
        <p:sp>
          <p:nvSpPr>
            <p:cNvPr id="106" name="Google Shape;224;p9"/>
            <p:cNvSpPr/>
            <p:nvPr/>
          </p:nvSpPr>
          <p:spPr>
            <a:xfrm>
              <a:off x="3596640" y="4617244"/>
              <a:ext cx="19614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Are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yields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plausible?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07" name="Google Shape;225;p9"/>
            <p:cNvGrpSpPr/>
            <p:nvPr/>
          </p:nvGrpSpPr>
          <p:grpSpPr>
            <a:xfrm>
              <a:off x="5877723" y="4484275"/>
              <a:ext cx="2327175" cy="530007"/>
              <a:chOff x="2757289" y="4729041"/>
              <a:chExt cx="2327175" cy="530007"/>
            </a:xfrm>
          </p:grpSpPr>
          <p:pic>
            <p:nvPicPr>
              <p:cNvPr id="109" name="Google Shape;226;p9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2757289" y="4731445"/>
                <a:ext cx="453740" cy="5276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227;p9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3390104" y="4729041"/>
                <a:ext cx="530007" cy="5300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" name="Google Shape;228;p9"/>
              <p:cNvPicPr preferRelativeResize="0"/>
              <p:nvPr/>
            </p:nvPicPr>
            <p:blipFill rotWithShape="1">
              <a:blip r:embed="rId14">
                <a:alphaModFix/>
              </a:blip>
              <a:srcRect l="12875" t="29830" r="12957" b="6291"/>
              <a:stretch/>
            </p:blipFill>
            <p:spPr>
              <a:xfrm>
                <a:off x="4095452" y="4785909"/>
                <a:ext cx="989012" cy="4270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8" name="Google Shape;229;p9"/>
            <p:cNvSpPr/>
            <p:nvPr/>
          </p:nvSpPr>
          <p:spPr>
            <a:xfrm>
              <a:off x="187329" y="4032775"/>
              <a:ext cx="1463040" cy="4515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dataset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complete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</p:grpSp>
      <p:grpSp>
        <p:nvGrpSpPr>
          <p:cNvPr id="112" name="Google Shape;231;p9"/>
          <p:cNvGrpSpPr/>
          <p:nvPr/>
        </p:nvGrpSpPr>
        <p:grpSpPr>
          <a:xfrm>
            <a:off x="743210" y="1745882"/>
            <a:ext cx="10710660" cy="726191"/>
            <a:chOff x="743210" y="1745882"/>
            <a:chExt cx="10710660" cy="726191"/>
          </a:xfrm>
        </p:grpSpPr>
        <p:sp>
          <p:nvSpPr>
            <p:cNvPr id="113" name="Google Shape;232;p9"/>
            <p:cNvSpPr/>
            <p:nvPr/>
          </p:nvSpPr>
          <p:spPr>
            <a:xfrm>
              <a:off x="743210" y="1823547"/>
              <a:ext cx="1800969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should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114" name="Google Shape;233;p9"/>
            <p:cNvSpPr/>
            <p:nvPr/>
          </p:nvSpPr>
          <p:spPr>
            <a:xfrm>
              <a:off x="3125139" y="1745882"/>
              <a:ext cx="250962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find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15" name="Google Shape;234;p9"/>
            <p:cNvGrpSpPr/>
            <p:nvPr/>
          </p:nvGrpSpPr>
          <p:grpSpPr>
            <a:xfrm>
              <a:off x="5934873" y="2002156"/>
              <a:ext cx="5518997" cy="469917"/>
              <a:chOff x="5934873" y="2002156"/>
              <a:chExt cx="5518997" cy="469917"/>
            </a:xfrm>
          </p:grpSpPr>
          <p:pic>
            <p:nvPicPr>
              <p:cNvPr id="116" name="Google Shape;235;p9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5934873" y="2024627"/>
                <a:ext cx="613156" cy="4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7" name="Google Shape;236;p9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7994658" y="2070427"/>
                <a:ext cx="733425" cy="3333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237;p9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8929958" y="2002156"/>
                <a:ext cx="1047749" cy="4699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" name="Google Shape;238;p9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10179711" y="2063967"/>
                <a:ext cx="1274159" cy="3462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239;p9" descr="e!DAL-PGP - Plant Genomics and Phenomics Research Data Repository"/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6749904" y="2042348"/>
                <a:ext cx="1102086" cy="3934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42467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11</a:t>
            </a:fld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462649" y="260327"/>
            <a:ext cx="2986946" cy="2648953"/>
            <a:chOff x="5639298" y="3391923"/>
            <a:chExt cx="2986946" cy="2648953"/>
          </a:xfrm>
        </p:grpSpPr>
        <p:sp>
          <p:nvSpPr>
            <p:cNvPr id="6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8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0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1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12" name="Google Shape;327;p11"/>
          <p:cNvGrpSpPr/>
          <p:nvPr/>
        </p:nvGrpSpPr>
        <p:grpSpPr>
          <a:xfrm>
            <a:off x="4642533" y="790865"/>
            <a:ext cx="5339667" cy="3821002"/>
            <a:chOff x="3525015" y="2279651"/>
            <a:chExt cx="5339667" cy="4008900"/>
          </a:xfrm>
        </p:grpSpPr>
        <p:grpSp>
          <p:nvGrpSpPr>
            <p:cNvPr id="13" name="Google Shape;328;p11"/>
            <p:cNvGrpSpPr/>
            <p:nvPr/>
          </p:nvGrpSpPr>
          <p:grpSpPr>
            <a:xfrm>
              <a:off x="3525015" y="2414588"/>
              <a:ext cx="3094860" cy="3857625"/>
              <a:chOff x="3525015" y="2414588"/>
              <a:chExt cx="3094860" cy="3857625"/>
            </a:xfrm>
          </p:grpSpPr>
          <p:sp>
            <p:nvSpPr>
              <p:cNvPr id="18" name="Google Shape;329;p11"/>
              <p:cNvSpPr/>
              <p:nvPr/>
            </p:nvSpPr>
            <p:spPr>
              <a:xfrm>
                <a:off x="3525015" y="4069005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Flagship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use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cases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addressing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RDM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demands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" name="Google Shape;330;p11"/>
              <p:cNvSpPr/>
              <p:nvPr/>
            </p:nvSpPr>
            <p:spPr>
              <a:xfrm>
                <a:off x="3525015" y="5384811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 as </a:t>
                </a:r>
                <a:b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interfaces between researchers and infrastructure</a:t>
                </a:r>
                <a:endParaRPr sz="1600">
                  <a:latin typeface="Fira Sans Medium" panose="020B0603050000020004" pitchFamily="34" charset="0"/>
                </a:endParaRPr>
              </a:p>
            </p:txBody>
          </p:sp>
          <p:sp>
            <p:nvSpPr>
              <p:cNvPr id="20" name="Google Shape;331;p11"/>
              <p:cNvSpPr/>
              <p:nvPr/>
            </p:nvSpPr>
            <p:spPr>
              <a:xfrm>
                <a:off x="3525015" y="2754920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development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of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the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21" name="Google Shape;332;p11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72125" y="2414588"/>
                <a:ext cx="1047750" cy="3857625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</p:grpSp>
        <p:sp>
          <p:nvSpPr>
            <p:cNvPr id="14" name="Google Shape;333;p11"/>
            <p:cNvSpPr/>
            <p:nvPr/>
          </p:nvSpPr>
          <p:spPr>
            <a:xfrm>
              <a:off x="6808177" y="2279651"/>
              <a:ext cx="2056500" cy="4008900"/>
            </a:xfrm>
            <a:prstGeom prst="round2DiagRect">
              <a:avLst>
                <a:gd name="adj1" fmla="val 9368"/>
                <a:gd name="adj2" fmla="val 0"/>
              </a:avLst>
            </a:pr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414143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" name="Google Shape;334;p11"/>
            <p:cNvGrpSpPr/>
            <p:nvPr/>
          </p:nvGrpSpPr>
          <p:grpSpPr>
            <a:xfrm>
              <a:off x="6811482" y="3766814"/>
              <a:ext cx="2053200" cy="1310201"/>
              <a:chOff x="262133" y="3766814"/>
              <a:chExt cx="2053200" cy="1310201"/>
            </a:xfrm>
          </p:grpSpPr>
          <p:pic>
            <p:nvPicPr>
              <p:cNvPr id="16" name="Google Shape;335;p11"/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767506" y="4370517"/>
                <a:ext cx="1042470" cy="70649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sp>
            <p:nvSpPr>
              <p:cNvPr id="17" name="Google Shape;336;p11"/>
              <p:cNvSpPr txBox="1"/>
              <p:nvPr/>
            </p:nvSpPr>
            <p:spPr>
              <a:xfrm>
                <a:off x="262133" y="3766814"/>
                <a:ext cx="20532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91425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dirty="0">
                  <a:latin typeface="Fira Sans Medium" panose="020B0603050000020004" pitchFamily="34" charset="0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2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22" name="Google Shape;320;p11"/>
          <p:cNvSpPr/>
          <p:nvPr/>
        </p:nvSpPr>
        <p:spPr>
          <a:xfrm>
            <a:off x="838200" y="3075302"/>
            <a:ext cx="3012098" cy="3160742"/>
          </a:xfrm>
          <a:prstGeom prst="round2DiagRect">
            <a:avLst>
              <a:gd name="adj1" fmla="val 5773"/>
              <a:gd name="adj2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06" y="3189604"/>
            <a:ext cx="947530" cy="684676"/>
          </a:xfrm>
          <a:prstGeom prst="rect">
            <a:avLst/>
          </a:prstGeom>
        </p:spPr>
      </p:pic>
      <p:sp>
        <p:nvSpPr>
          <p:cNvPr id="28" name="Ellipse 27"/>
          <p:cNvSpPr/>
          <p:nvPr/>
        </p:nvSpPr>
        <p:spPr>
          <a:xfrm>
            <a:off x="4388000" y="4698587"/>
            <a:ext cx="2301643" cy="1211520"/>
          </a:xfrm>
          <a:prstGeom prst="ellipse">
            <a:avLst/>
          </a:prstGeom>
          <a:solidFill>
            <a:srgbClr val="B1B3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Fira Sans" panose="020B0503050000020004" pitchFamily="34" charset="0"/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6774873" y="4714160"/>
            <a:ext cx="2301643" cy="1211520"/>
          </a:xfrm>
          <a:prstGeom prst="ellipse">
            <a:avLst/>
          </a:prstGeom>
          <a:solidFill>
            <a:srgbClr val="0091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Fira Sans" panose="020B0503050000020004" pitchFamily="34" charset="0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9289381" y="4655673"/>
            <a:ext cx="2301643" cy="1211520"/>
          </a:xfrm>
          <a:prstGeom prst="ellipse">
            <a:avLst/>
          </a:prstGeom>
          <a:solidFill>
            <a:srgbClr val="A7C6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90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12</a:t>
            </a:fld>
            <a:endParaRPr lang="de-DE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469302"/>
              </p:ext>
            </p:extLst>
          </p:nvPr>
        </p:nvGraphicFramePr>
        <p:xfrm>
          <a:off x="838200" y="2528802"/>
          <a:ext cx="10439400" cy="2123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</a:t>
                      </a:r>
                      <a:r>
                        <a:rPr lang="de-DE" b="0" baseline="0" dirty="0" smtClean="0">
                          <a:latin typeface="Fira Sans Medium" panose="020B0603050000020004" pitchFamily="34" charset="0"/>
                        </a:rPr>
                        <a:t> A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 B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 C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 D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67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65125" cy="2101516"/>
          </a:xfrm>
        </p:spPr>
        <p:txBody>
          <a:bodyPr/>
          <a:lstStyle/>
          <a:p>
            <a:r>
              <a:rPr lang="de-DE" dirty="0" smtClean="0">
                <a:solidFill>
                  <a:srgbClr val="00917A"/>
                </a:solidFill>
              </a:rPr>
              <a:t>TOP 2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„</a:t>
            </a:r>
            <a:r>
              <a:rPr lang="de-DE" dirty="0" err="1" smtClean="0"/>
              <a:t>FAIRagro´s</a:t>
            </a:r>
            <a:r>
              <a:rPr lang="de-DE" dirty="0" smtClean="0"/>
              <a:t> </a:t>
            </a:r>
            <a:r>
              <a:rPr lang="de-DE" dirty="0" err="1" smtClean="0"/>
              <a:t>contribution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development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NFDI“</a:t>
            </a:r>
            <a:endParaRPr lang="de-DE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624498"/>
              </p:ext>
            </p:extLst>
          </p:nvPr>
        </p:nvGraphicFramePr>
        <p:xfrm>
          <a:off x="5183188" y="845576"/>
          <a:ext cx="6694180" cy="508781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694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5682"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Summary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Fira Sans" panose="020B0503050000020004" pitchFamily="34" charset="0"/>
                        </a:rPr>
                        <a:t>xxxxxxxxxxxxxxxxxxxxxxxxxxxxxxxxxxxxxxxxxxxxxxxxxxxxxxxxxxxxxxxxxx</a:t>
                      </a:r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3641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Fira Sans" panose="020B0503050000020004" pitchFamily="34" charset="0"/>
                        </a:rPr>
                        <a:t>Xxxxxxxxxxxxxxxxxxxxxxxxxxxxxxxxxxxxxxxxxxxxxxxxxxxxxxxxxxxxxxxxxxxxxxxxxxxxxxxxxxxxxxxxxxxxxxxxxxxxxxxxxxxxxxxxxxxxxxxxxxxxxxxxxxx</a:t>
                      </a:r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24.07.2025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13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940279" y="3157268"/>
            <a:ext cx="3493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B1B3B4"/>
                </a:solidFill>
                <a:latin typeface="Fira Sans" panose="020B0503050000020004" pitchFamily="34" charset="0"/>
              </a:rPr>
              <a:t>Überschrift </a:t>
            </a:r>
            <a:r>
              <a:rPr lang="de-DE" sz="2000" dirty="0" smtClean="0">
                <a:solidFill>
                  <a:srgbClr val="B1B3B4"/>
                </a:solidFill>
                <a:latin typeface="Fira Sans" panose="020B0503050000020004" pitchFamily="34" charset="0"/>
              </a:rPr>
              <a:t>2</a:t>
            </a:r>
          </a:p>
          <a:p>
            <a:endParaRPr lang="de-DE" sz="2000" dirty="0">
              <a:solidFill>
                <a:srgbClr val="B1B3B4"/>
              </a:solidFill>
              <a:latin typeface="Fira Sans" panose="020B0503050000020004" pitchFamily="34" charset="0"/>
            </a:endParaRPr>
          </a:p>
          <a:p>
            <a:r>
              <a:rPr lang="de-DE" dirty="0" smtClean="0">
                <a:latin typeface="Fira Sans" panose="020B0503050000020004" pitchFamily="34" charset="0"/>
              </a:rPr>
              <a:t>Text</a:t>
            </a:r>
            <a:endParaRPr lang="en-US" sz="2000" dirty="0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27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sz="26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24.07.2025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80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24.07.2025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4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IRagr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484</Words>
  <Application>Microsoft Office PowerPoint</Application>
  <PresentationFormat>Breitbild</PresentationFormat>
  <Paragraphs>209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4" baseType="lpstr">
      <vt:lpstr>Arial</vt:lpstr>
      <vt:lpstr>Calibri</vt:lpstr>
      <vt:lpstr>Courier New</vt:lpstr>
      <vt:lpstr>Fira Sans</vt:lpstr>
      <vt:lpstr>Fira Sans Medium</vt:lpstr>
      <vt:lpstr>Fira Sans SemiBold</vt:lpstr>
      <vt:lpstr>Karla</vt:lpstr>
      <vt:lpstr>Quattrocento Sans</vt:lpstr>
      <vt:lpstr>FAIRagro</vt:lpstr>
      <vt:lpstr>FAIRagro Titel</vt:lpstr>
      <vt:lpstr>PowerPoint-Präsentation</vt:lpstr>
      <vt:lpstr>Folientitel</vt:lpstr>
      <vt:lpstr>PowerPoint-Präsentation</vt:lpstr>
      <vt:lpstr>PowerPoint-Präsentation</vt:lpstr>
      <vt:lpstr>PowerPoint-Präsentation</vt:lpstr>
      <vt:lpstr>Our use cases</vt:lpstr>
      <vt:lpstr>Formen und Grafiken</vt:lpstr>
      <vt:lpstr>Outcomes</vt:lpstr>
      <vt:lpstr>Agrosystem research: current RDM challenges</vt:lpstr>
      <vt:lpstr>PowerPoint-Präsentation</vt:lpstr>
      <vt:lpstr>PowerPoint-Präsentation</vt:lpstr>
      <vt:lpstr>TOP 2  „FAIRagro´s contribution to the development of the NFDI“</vt:lpstr>
      <vt:lpstr>PowerPoint-Präsentation</vt:lpstr>
      <vt:lpstr>PowerPoint-Präsentation</vt:lpstr>
    </vt:vector>
  </TitlesOfParts>
  <Company>ZALF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König, Manuela</cp:lastModifiedBy>
  <cp:revision>67</cp:revision>
  <dcterms:created xsi:type="dcterms:W3CDTF">2023-11-08T11:20:17Z</dcterms:created>
  <dcterms:modified xsi:type="dcterms:W3CDTF">2025-07-24T12:54:19Z</dcterms:modified>
</cp:coreProperties>
</file>