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9" r:id="rId4"/>
    <p:sldId id="270" r:id="rId5"/>
    <p:sldId id="271" r:id="rId6"/>
    <p:sldId id="272" r:id="rId7"/>
    <p:sldId id="273" r:id="rId8"/>
    <p:sldId id="275" r:id="rId9"/>
    <p:sldId id="265" r:id="rId10"/>
    <p:sldId id="274" r:id="rId11"/>
    <p:sldId id="277" r:id="rId12"/>
    <p:sldId id="278" r:id="rId13"/>
    <p:sldId id="281" r:id="rId14"/>
    <p:sldId id="276" r:id="rId15"/>
    <p:sldId id="279" r:id="rId16"/>
    <p:sldId id="280" r:id="rId17"/>
    <p:sldId id="267" r:id="rId1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17A"/>
    <a:srgbClr val="A7C637"/>
    <a:srgbClr val="B1B3B4"/>
    <a:srgbClr val="74B5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8025" autoAdjust="0"/>
    <p:restoredTop sz="94660"/>
  </p:normalViewPr>
  <p:slideViewPr>
    <p:cSldViewPr snapToGrid="0">
      <p:cViewPr varScale="1">
        <p:scale>
          <a:sx n="90" d="100"/>
          <a:sy n="90" d="100"/>
        </p:scale>
        <p:origin x="25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E787FF-5F01-4C7C-A378-5D4F7A75FBDD}" type="datetimeFigureOut">
              <a:rPr lang="de-DE" smtClean="0"/>
              <a:t>09.12.2024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F3D12A-B773-4041-9775-80B0E6938C6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9460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413" y="152221"/>
            <a:ext cx="2160000" cy="60279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902154"/>
            <a:ext cx="9144000" cy="2464934"/>
          </a:xfrm>
        </p:spPr>
        <p:txBody>
          <a:bodyPr anchor="b">
            <a:noAutofit/>
          </a:bodyPr>
          <a:lstStyle>
            <a:lvl1pPr algn="ctr">
              <a:defRPr sz="7200"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497263"/>
            <a:ext cx="9144000" cy="1328513"/>
          </a:xfrm>
        </p:spPr>
        <p:txBody>
          <a:bodyPr/>
          <a:lstStyle>
            <a:lvl1pPr marL="0" indent="0" algn="ctr">
              <a:buNone/>
              <a:defRPr sz="4000">
                <a:solidFill>
                  <a:srgbClr val="B1B3B4"/>
                </a:solidFill>
                <a:latin typeface="Fira Sans SemiBold" panose="020B06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smtClean="0"/>
              <a:t>Untertitel</a:t>
            </a:r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745967"/>
            <a:ext cx="12192000" cy="115824"/>
          </a:xfrm>
          <a:prstGeom prst="rect">
            <a:avLst/>
          </a:prstGeom>
        </p:spPr>
      </p:pic>
      <p:sp>
        <p:nvSpPr>
          <p:cNvPr id="20" name="Textplatzhalt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1524000" y="4891088"/>
            <a:ext cx="9144000" cy="602337"/>
          </a:xfrm>
        </p:spPr>
        <p:txBody>
          <a:bodyPr>
            <a:normAutofit/>
          </a:bodyPr>
          <a:lstStyle>
            <a:lvl1pPr marL="0" indent="0" algn="ctr">
              <a:buNone/>
              <a:defRPr sz="2400" baseline="0">
                <a:solidFill>
                  <a:schemeClr val="tx1"/>
                </a:solidFill>
                <a:latin typeface="Fira Sans" panose="020B0503050000020004" pitchFamily="34" charset="0"/>
              </a:defRPr>
            </a:lvl1pPr>
          </a:lstStyle>
          <a:p>
            <a:pPr lvl="0"/>
            <a:r>
              <a:rPr lang="de-DE" dirty="0" smtClean="0"/>
              <a:t>Prof. Dr. Max Mustermann on behalf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FAIRagro</a:t>
            </a:r>
            <a:r>
              <a:rPr lang="de-DE" dirty="0" smtClean="0"/>
              <a:t> </a:t>
            </a:r>
            <a:r>
              <a:rPr lang="de-DE" dirty="0" err="1" smtClean="0"/>
              <a:t>Consortium</a:t>
            </a:r>
            <a:endParaRPr lang="de-DE" dirty="0" smtClean="0"/>
          </a:p>
        </p:txBody>
      </p:sp>
      <p:sp>
        <p:nvSpPr>
          <p:cNvPr id="21" name="Datumsplatzhalter 2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8454A53-08A9-4ED4-A484-A376B4A754AD}" type="datetime1">
              <a:rPr lang="de-DE" smtClean="0"/>
              <a:t>09.12.2024</a:t>
            </a:fld>
            <a:endParaRPr lang="de-DE" dirty="0"/>
          </a:p>
        </p:txBody>
      </p:sp>
      <p:sp>
        <p:nvSpPr>
          <p:cNvPr id="22" name="Fußzeilenplatzhalter 2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588581" y="5609470"/>
            <a:ext cx="1818686" cy="590015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596901" y="5396600"/>
            <a:ext cx="1090151" cy="87364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243979" y="5970760"/>
            <a:ext cx="1491695" cy="208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3150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800" y="151201"/>
            <a:ext cx="2160000" cy="60279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8200" y="854455"/>
            <a:ext cx="10515600" cy="1131661"/>
          </a:xfrm>
        </p:spPr>
        <p:txBody>
          <a:bodyPr>
            <a:noAutofit/>
          </a:bodyPr>
          <a:lstStyle>
            <a:lvl1pPr>
              <a:defRPr sz="5900"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r>
              <a:rPr lang="de-DE" dirty="0" smtClean="0"/>
              <a:t>Titel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2064773"/>
            <a:ext cx="10515600" cy="4112189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  <a:lvl2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2pPr>
            <a:lvl3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3pPr>
            <a:lvl4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4pPr>
            <a:lvl5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C4AFB880-ACFC-4763-9A78-05846C8079AA}" type="datetime1">
              <a:rPr lang="de-DE" smtClean="0"/>
              <a:t>09.12.2024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26854"/>
            <a:ext cx="41148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750971"/>
            <a:ext cx="12192000" cy="11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934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mun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2" t="-4246" r="22985" b="4246"/>
          <a:stretch/>
        </p:blipFill>
        <p:spPr>
          <a:xfrm>
            <a:off x="228599" y="839016"/>
            <a:ext cx="3197328" cy="3502498"/>
          </a:xfrm>
          <a:prstGeom prst="rect">
            <a:avLst/>
          </a:prstGeom>
        </p:spPr>
      </p:pic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DEB3-94B0-4373-B1F1-88F1EE7395D7}" type="datetime1">
              <a:rPr lang="de-DE" smtClean="0"/>
              <a:t>09.12.2024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41" y="4817537"/>
            <a:ext cx="11620318" cy="1435808"/>
          </a:xfrm>
          <a:prstGeom prst="rect">
            <a:avLst/>
          </a:prstGeom>
        </p:spPr>
      </p:pic>
      <p:sp>
        <p:nvSpPr>
          <p:cNvPr id="7" name="Inhaltsplatzhalter 6"/>
          <p:cNvSpPr>
            <a:spLocks noGrp="1"/>
          </p:cNvSpPr>
          <p:nvPr>
            <p:ph sz="quarter" idx="13"/>
          </p:nvPr>
        </p:nvSpPr>
        <p:spPr>
          <a:xfrm>
            <a:off x="3322864" y="906235"/>
            <a:ext cx="8546271" cy="3849119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461031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munit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DEB3-94B0-4373-B1F1-88F1EE7395D7}" type="datetime1">
              <a:rPr lang="de-DE" smtClean="0"/>
              <a:t>09.12.2024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07" y="4822573"/>
            <a:ext cx="11620318" cy="1435808"/>
          </a:xfrm>
          <a:prstGeom prst="rect">
            <a:avLst/>
          </a:prstGeom>
        </p:spPr>
      </p:pic>
      <p:sp>
        <p:nvSpPr>
          <p:cNvPr id="10" name="Inhaltsplatzhalter 9"/>
          <p:cNvSpPr>
            <a:spLocks noGrp="1"/>
          </p:cNvSpPr>
          <p:nvPr>
            <p:ph sz="quarter" idx="13"/>
          </p:nvPr>
        </p:nvSpPr>
        <p:spPr>
          <a:xfrm>
            <a:off x="228599" y="866775"/>
            <a:ext cx="11641139" cy="395579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68517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800" y="151201"/>
            <a:ext cx="2160000" cy="602791"/>
          </a:xfrm>
          <a:prstGeom prst="rect">
            <a:avLst/>
          </a:prstGeo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1AA393E3-3297-4ACC-B789-2333A1C0432E}" type="datetime1">
              <a:rPr lang="de-DE" smtClean="0"/>
              <a:t>09.12.2024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26854"/>
            <a:ext cx="41148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750971"/>
            <a:ext cx="12192000" cy="11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3446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800" y="151201"/>
            <a:ext cx="2160000" cy="602791"/>
          </a:xfrm>
          <a:prstGeom prst="rect">
            <a:avLst/>
          </a:prstGeo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1AA393E3-3297-4ACC-B789-2333A1C0432E}" type="datetime1">
              <a:rPr lang="de-DE" smtClean="0"/>
              <a:t>09.12.2024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26854"/>
            <a:ext cx="41148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26854"/>
            <a:ext cx="2743200" cy="365125"/>
          </a:xfrm>
        </p:spPr>
        <p:txBody>
          <a:bodyPr/>
          <a:lstStyle>
            <a:lvl1pPr>
              <a:defRPr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750971"/>
            <a:ext cx="12192000" cy="115824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821693" y="1694305"/>
            <a:ext cx="8268370" cy="4412581"/>
          </a:xfrm>
          <a:prstGeom prst="rect">
            <a:avLst/>
          </a:prstGeom>
        </p:spPr>
      </p:pic>
      <p:sp>
        <p:nvSpPr>
          <p:cNvPr id="9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1821693" y="754063"/>
            <a:ext cx="8268370" cy="944562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de-DE" dirty="0" smtClean="0"/>
              <a:t>Danke für Ihre Aufmerksamkeit!</a:t>
            </a:r>
          </a:p>
        </p:txBody>
      </p:sp>
    </p:spTree>
    <p:extLst>
      <p:ext uri="{BB962C8B-B14F-4D97-AF65-F5344CB8AC3E}">
        <p14:creationId xmlns:p14="http://schemas.microsoft.com/office/powerpoint/2010/main" val="2261454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 smtClean="0"/>
              <a:t>Titel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43379-4188-4F75-ABC5-A46CF1E91FBC}" type="datetime1">
              <a:rPr lang="de-DE" smtClean="0"/>
              <a:t>09.12.2024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62928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7999412" cy="1325563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 smtClean="0"/>
              <a:t>Titel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AFBC-9B46-4097-AEA1-343CF5B4D98E}" type="datetime1">
              <a:rPr lang="de-DE" smtClean="0"/>
              <a:t>09.12.2024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2267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 smtClean="0"/>
              <a:t>Titel durch Klicken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D3576-7FC3-4B21-A09B-1BA24037E835}" type="datetime1">
              <a:rPr lang="de-DE" smtClean="0"/>
              <a:t>09.12.2024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21698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46E62-9BDC-4575-A05C-55205D95020C}" type="datetime1">
              <a:rPr lang="de-DE" smtClean="0"/>
              <a:t>09.12.2024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4962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A0F04-F310-476E-8976-A73A7CC5D01D}" type="datetime1">
              <a:rPr lang="de-DE" smtClean="0"/>
              <a:t>09.12.2024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6611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BD599-2802-4034-976C-20730F30D90A}" type="datetime1">
              <a:rPr lang="de-DE" smtClean="0"/>
              <a:t>09.12.2024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6017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85320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dirty="0" smtClean="0"/>
              <a:t>Titel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2276695"/>
            <a:ext cx="10515600" cy="39002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1553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D29BE49B-2075-4D23-B6C0-C18AE46C0AE7}" type="datetime1">
              <a:rPr lang="de-DE" smtClean="0"/>
              <a:t>09.12.2024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74B549"/>
                </a:solidFill>
              </a:defRPr>
            </a:lvl1pPr>
          </a:lstStyle>
          <a:p>
            <a:r>
              <a:rPr lang="de-DE" dirty="0" smtClean="0"/>
              <a:t>www.fairagro.net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1553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4B549"/>
                </a:solidFill>
                <a:latin typeface="Fira Sans" panose="020B0503050000020004" pitchFamily="34" charset="0"/>
              </a:defRPr>
            </a:lvl1pPr>
          </a:lstStyle>
          <a:p>
            <a:fld id="{8C79558A-A57C-410E-8B10-0E74D37CBCB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866800" y="151200"/>
            <a:ext cx="2160000" cy="604067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6742176"/>
            <a:ext cx="12192000" cy="11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935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62" r:id="rId4"/>
    <p:sldLayoutId id="2147483660" r:id="rId5"/>
    <p:sldLayoutId id="2147483661" r:id="rId6"/>
    <p:sldLayoutId id="2147483652" r:id="rId7"/>
    <p:sldLayoutId id="2147483653" r:id="rId8"/>
    <p:sldLayoutId id="2147483654" r:id="rId9"/>
    <p:sldLayoutId id="2147483656" r:id="rId10"/>
    <p:sldLayoutId id="2147483657" r:id="rId11"/>
    <p:sldLayoutId id="2147483658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900" kern="1200" baseline="0">
          <a:solidFill>
            <a:srgbClr val="74B549"/>
          </a:solidFill>
          <a:latin typeface="Fira Sans" panose="020B05030500000200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74B549"/>
          </a:solidFill>
          <a:latin typeface="Fira Sans" panose="020B05030500000200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74B549"/>
          </a:solidFill>
          <a:latin typeface="Fira Sans" panose="020B05030500000200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74B549"/>
          </a:solidFill>
          <a:latin typeface="Fira Sans" panose="020B05030500000200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74B549"/>
          </a:solidFill>
          <a:latin typeface="Fira Sans" panose="020B05030500000200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74B549"/>
          </a:solidFill>
          <a:latin typeface="Fira Sans" panose="020B0503050000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jpg"/><Relationship Id="rId18" Type="http://schemas.openxmlformats.org/officeDocument/2006/relationships/image" Target="../media/image4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image" Target="../media/image27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19" Type="http://schemas.openxmlformats.org/officeDocument/2006/relationships/image" Target="../media/image44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jpg"/><Relationship Id="rId18" Type="http://schemas.openxmlformats.org/officeDocument/2006/relationships/image" Target="../media/image4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image" Target="../media/image27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19" Type="http://schemas.openxmlformats.org/officeDocument/2006/relationships/image" Target="../media/image44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18" Type="http://schemas.openxmlformats.org/officeDocument/2006/relationships/image" Target="../media/image68.png"/><Relationship Id="rId26" Type="http://schemas.openxmlformats.org/officeDocument/2006/relationships/image" Target="../media/image76.jpeg"/><Relationship Id="rId3" Type="http://schemas.openxmlformats.org/officeDocument/2006/relationships/image" Target="../media/image53.png"/><Relationship Id="rId21" Type="http://schemas.openxmlformats.org/officeDocument/2006/relationships/image" Target="../media/image71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17" Type="http://schemas.openxmlformats.org/officeDocument/2006/relationships/image" Target="../media/image67.png"/><Relationship Id="rId25" Type="http://schemas.openxmlformats.org/officeDocument/2006/relationships/image" Target="../media/image75.png"/><Relationship Id="rId2" Type="http://schemas.openxmlformats.org/officeDocument/2006/relationships/image" Target="../media/image52.png"/><Relationship Id="rId16" Type="http://schemas.openxmlformats.org/officeDocument/2006/relationships/image" Target="../media/image66.png"/><Relationship Id="rId20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24" Type="http://schemas.openxmlformats.org/officeDocument/2006/relationships/image" Target="../media/image74.png"/><Relationship Id="rId5" Type="http://schemas.openxmlformats.org/officeDocument/2006/relationships/image" Target="../media/image55.png"/><Relationship Id="rId15" Type="http://schemas.openxmlformats.org/officeDocument/2006/relationships/image" Target="../media/image65.png"/><Relationship Id="rId23" Type="http://schemas.openxmlformats.org/officeDocument/2006/relationships/image" Target="../media/image73.png"/><Relationship Id="rId10" Type="http://schemas.openxmlformats.org/officeDocument/2006/relationships/image" Target="../media/image60.png"/><Relationship Id="rId19" Type="http://schemas.openxmlformats.org/officeDocument/2006/relationships/image" Target="../media/image69.jpg"/><Relationship Id="rId4" Type="http://schemas.openxmlformats.org/officeDocument/2006/relationships/image" Target="../media/image54.png"/><Relationship Id="rId9" Type="http://schemas.openxmlformats.org/officeDocument/2006/relationships/image" Target="../media/image59.png"/><Relationship Id="rId14" Type="http://schemas.openxmlformats.org/officeDocument/2006/relationships/image" Target="../media/image64.png"/><Relationship Id="rId22" Type="http://schemas.openxmlformats.org/officeDocument/2006/relationships/image" Target="../media/image7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3600" dirty="0">
                <a:solidFill>
                  <a:srgbClr val="00917A"/>
                </a:solidFill>
              </a:rPr>
              <a:t>FAIRagro in a </a:t>
            </a:r>
            <a:r>
              <a:rPr lang="de-DE" sz="3600" dirty="0" err="1">
                <a:solidFill>
                  <a:srgbClr val="00917A"/>
                </a:solidFill>
              </a:rPr>
              <a:t>nutshell</a:t>
            </a:r>
            <a:endParaRPr lang="de-DE" sz="3600" dirty="0">
              <a:solidFill>
                <a:srgbClr val="00917A"/>
              </a:solidFill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>
          <a:xfrm>
            <a:off x="1283367" y="4186410"/>
            <a:ext cx="9954127" cy="1307015"/>
          </a:xfrm>
        </p:spPr>
        <p:txBody>
          <a:bodyPr>
            <a:normAutofit/>
          </a:bodyPr>
          <a:lstStyle/>
          <a:p>
            <a:r>
              <a:rPr lang="de-DE" sz="2000" dirty="0"/>
              <a:t>Prof. Dr. Frank Ewert </a:t>
            </a:r>
            <a:r>
              <a:rPr lang="de-DE" sz="2000" dirty="0" err="1"/>
              <a:t>and</a:t>
            </a:r>
            <a:r>
              <a:rPr lang="de-DE" sz="2000" dirty="0"/>
              <a:t> Dr. Xenia </a:t>
            </a:r>
            <a:r>
              <a:rPr lang="de-DE" sz="2000" dirty="0" smtClean="0"/>
              <a:t>Specka on behalf </a:t>
            </a:r>
            <a:r>
              <a:rPr lang="de-DE" sz="2000" dirty="0" err="1" smtClean="0"/>
              <a:t>of</a:t>
            </a:r>
            <a:r>
              <a:rPr lang="de-DE" sz="2000" dirty="0" smtClean="0"/>
              <a:t> </a:t>
            </a:r>
            <a:r>
              <a:rPr lang="de-DE" sz="2000" dirty="0" err="1" smtClean="0"/>
              <a:t>the</a:t>
            </a:r>
            <a:r>
              <a:rPr lang="de-DE" sz="2000" dirty="0" smtClean="0"/>
              <a:t> FAIRagro Konsortium</a:t>
            </a:r>
            <a:endParaRPr lang="de-DE" sz="2000" dirty="0"/>
          </a:p>
          <a:p>
            <a:r>
              <a:rPr lang="en-US" sz="1800" dirty="0" smtClean="0"/>
              <a:t>Leibniz Centre </a:t>
            </a:r>
            <a:r>
              <a:rPr lang="en-US" sz="1800" dirty="0"/>
              <a:t>for Agricultural Landscape Research (ZALF)</a:t>
            </a:r>
          </a:p>
          <a:p>
            <a:endParaRPr lang="de-DE" sz="180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8454A53-08A9-4ED4-A484-A376B4A754AD}" type="datetime1">
              <a:rPr lang="de-DE" smtClean="0"/>
              <a:t>09.12.2024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 dirty="0" smtClean="0"/>
              <a:t>www.fairagro.net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2805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2" y="508802"/>
            <a:ext cx="8275816" cy="1131661"/>
          </a:xfrm>
        </p:spPr>
        <p:txBody>
          <a:bodyPr/>
          <a:lstStyle/>
          <a:p>
            <a:r>
              <a:rPr lang="en-US" sz="2600" dirty="0"/>
              <a:t>Sustainable crop production: challenges and targets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09.12.2024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2</a:t>
            </a:fld>
            <a:endParaRPr lang="de-DE" dirty="0"/>
          </a:p>
        </p:txBody>
      </p:sp>
      <p:grpSp>
        <p:nvGrpSpPr>
          <p:cNvPr id="7" name="Google Shape;44;p6"/>
          <p:cNvGrpSpPr/>
          <p:nvPr/>
        </p:nvGrpSpPr>
        <p:grpSpPr>
          <a:xfrm>
            <a:off x="9529598" y="986589"/>
            <a:ext cx="2518207" cy="2367099"/>
            <a:chOff x="4517351" y="717631"/>
            <a:chExt cx="3144681" cy="2680679"/>
          </a:xfrm>
        </p:grpSpPr>
        <p:pic>
          <p:nvPicPr>
            <p:cNvPr id="8" name="Google Shape;45;p6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4517351" y="717631"/>
              <a:ext cx="1302085" cy="1880786"/>
            </a:xfrm>
            <a:prstGeom prst="rect">
              <a:avLst/>
            </a:prstGeom>
            <a:noFill/>
            <a:ln>
              <a:noFill/>
            </a:ln>
            <a:effectLst>
              <a:outerShdw blurRad="292100" dist="139700" dir="2700000" algn="tl" rotWithShape="0">
                <a:srgbClr val="333333">
                  <a:alpha val="64709"/>
                </a:srgbClr>
              </a:outerShdw>
            </a:effectLst>
          </p:spPr>
        </p:pic>
        <p:pic>
          <p:nvPicPr>
            <p:cNvPr id="9" name="Google Shape;46;p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504586" y="1068753"/>
              <a:ext cx="1294579" cy="1823009"/>
            </a:xfrm>
            <a:prstGeom prst="rect">
              <a:avLst/>
            </a:prstGeom>
            <a:noFill/>
            <a:ln>
              <a:noFill/>
            </a:ln>
            <a:effectLst>
              <a:outerShdw blurRad="292100" dist="139700" dir="2700000" algn="tl" rotWithShape="0">
                <a:srgbClr val="333333">
                  <a:alpha val="64709"/>
                </a:srgbClr>
              </a:outerShdw>
            </a:effectLst>
          </p:spPr>
        </p:pic>
        <p:pic>
          <p:nvPicPr>
            <p:cNvPr id="10" name="Google Shape;47;p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325050" y="1507965"/>
              <a:ext cx="1336982" cy="1890345"/>
            </a:xfrm>
            <a:prstGeom prst="rect">
              <a:avLst/>
            </a:prstGeom>
            <a:noFill/>
            <a:ln>
              <a:noFill/>
            </a:ln>
            <a:effectLst>
              <a:outerShdw blurRad="292100" dist="139700" dir="2700000" algn="tl" rotWithShape="0">
                <a:srgbClr val="333333">
                  <a:alpha val="64709"/>
                </a:srgbClr>
              </a:outerShdw>
            </a:effectLst>
          </p:spPr>
        </p:pic>
      </p:grpSp>
      <p:sp>
        <p:nvSpPr>
          <p:cNvPr id="11" name="Google Shape;48;p6"/>
          <p:cNvSpPr txBox="1"/>
          <p:nvPr/>
        </p:nvSpPr>
        <p:spPr>
          <a:xfrm>
            <a:off x="345710" y="1487827"/>
            <a:ext cx="3787314" cy="2716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335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i="0" u="none" strike="noStrike" cap="non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Key </a:t>
            </a:r>
            <a:r>
              <a:rPr lang="de-DE" i="0" u="none" strike="noStrike" cap="non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challenges</a:t>
            </a:r>
            <a:endParaRPr dirty="0">
              <a:latin typeface="Fira Sans Medium" panose="020B0603050000020004" pitchFamily="34" charset="0"/>
            </a:endParaRPr>
          </a:p>
          <a:p>
            <a:pPr marL="133350" marR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400" b="0" i="0" u="none" strike="noStrike" cap="none" dirty="0">
              <a:solidFill>
                <a:schemeClr val="lt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Food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nutrition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security</a:t>
            </a:r>
            <a:endParaRPr sz="16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Climate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Change </a:t>
            </a:r>
            <a:endParaRPr sz="16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Biodiversity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loss</a:t>
            </a:r>
            <a:endParaRPr sz="16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Natural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resources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degradation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endParaRPr sz="16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Environmental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pollution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endParaRPr sz="16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…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endParaRPr sz="10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457200" marR="0" lvl="0" indent="-22860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2" name="Google Shape;49;p6"/>
          <p:cNvSpPr txBox="1"/>
          <p:nvPr/>
        </p:nvSpPr>
        <p:spPr>
          <a:xfrm>
            <a:off x="4184478" y="1487827"/>
            <a:ext cx="4560569" cy="2211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335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Targets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for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2030 </a:t>
            </a:r>
            <a:r>
              <a:rPr lang="de-DE" sz="1800" i="0" u="none" strike="noStrike" cap="none" dirty="0" smtClean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(EU </a:t>
            </a:r>
            <a:r>
              <a:rPr lang="de-DE" sz="180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F2F </a:t>
            </a:r>
            <a:r>
              <a:rPr lang="de-DE" sz="18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Strategy</a:t>
            </a:r>
            <a:r>
              <a:rPr lang="de-DE" sz="18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)</a:t>
            </a:r>
            <a:endParaRPr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Reduce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use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of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chemical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pesticides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by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50%</a:t>
            </a:r>
            <a:endParaRPr sz="16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Reduce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nutrient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losses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by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&gt; 50% 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(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reducing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fertilizer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use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by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&gt; 20%)</a:t>
            </a:r>
            <a:endParaRPr sz="16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Increase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organic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farming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on &gt; 25% 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of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EU´s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agricultural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land</a:t>
            </a:r>
            <a:endParaRPr sz="1600" dirty="0">
              <a:latin typeface="Fira Sans" panose="020B0503050000020004" pitchFamily="34" charset="0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…</a:t>
            </a:r>
            <a:endParaRPr sz="1600" dirty="0">
              <a:latin typeface="Fira Sans" panose="020B0503050000020004" pitchFamily="34" charset="0"/>
            </a:endParaRPr>
          </a:p>
        </p:txBody>
      </p:sp>
      <p:grpSp>
        <p:nvGrpSpPr>
          <p:cNvPr id="13" name="Google Shape;52;p6"/>
          <p:cNvGrpSpPr/>
          <p:nvPr/>
        </p:nvGrpSpPr>
        <p:grpSpPr>
          <a:xfrm>
            <a:off x="294256" y="3690795"/>
            <a:ext cx="5466588" cy="2701934"/>
            <a:chOff x="235296" y="2842243"/>
            <a:chExt cx="5778633" cy="2856162"/>
          </a:xfrm>
        </p:grpSpPr>
        <p:sp>
          <p:nvSpPr>
            <p:cNvPr id="14" name="Google Shape;53;p6"/>
            <p:cNvSpPr/>
            <p:nvPr/>
          </p:nvSpPr>
          <p:spPr>
            <a:xfrm>
              <a:off x="1342855" y="5391206"/>
              <a:ext cx="1352100" cy="3071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100" b="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rPr>
                <a:t>De Vries (2021)</a:t>
              </a:r>
              <a:endParaRPr sz="11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54;p6"/>
            <p:cNvSpPr/>
            <p:nvPr/>
          </p:nvSpPr>
          <p:spPr>
            <a:xfrm>
              <a:off x="235296" y="2842243"/>
              <a:ext cx="5778633" cy="300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Nitrogen </a:t>
              </a: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surplus</a:t>
              </a:r>
              <a:endParaRPr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6" name="Google Shape;55;p6"/>
          <p:cNvGrpSpPr/>
          <p:nvPr/>
        </p:nvGrpSpPr>
        <p:grpSpPr>
          <a:xfrm>
            <a:off x="6232644" y="3676881"/>
            <a:ext cx="2838928" cy="2721473"/>
            <a:chOff x="6169120" y="3218862"/>
            <a:chExt cx="2838928" cy="2721473"/>
          </a:xfrm>
        </p:grpSpPr>
        <p:grpSp>
          <p:nvGrpSpPr>
            <p:cNvPr id="17" name="Google Shape;56;p6"/>
            <p:cNvGrpSpPr/>
            <p:nvPr/>
          </p:nvGrpSpPr>
          <p:grpSpPr>
            <a:xfrm>
              <a:off x="6268271" y="3523895"/>
              <a:ext cx="2668855" cy="2126230"/>
              <a:chOff x="4658067" y="3289888"/>
              <a:chExt cx="2821200" cy="2247600"/>
            </a:xfrm>
          </p:grpSpPr>
          <p:sp>
            <p:nvSpPr>
              <p:cNvPr id="20" name="Google Shape;57;p6"/>
              <p:cNvSpPr/>
              <p:nvPr/>
            </p:nvSpPr>
            <p:spPr>
              <a:xfrm>
                <a:off x="4658067" y="3289888"/>
                <a:ext cx="2821200" cy="2247600"/>
              </a:xfrm>
              <a:prstGeom prst="rect">
                <a:avLst/>
              </a:pr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21" name="Google Shape;58;p6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4708840" y="3404307"/>
                <a:ext cx="2719777" cy="201873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8" name="Google Shape;59;p6"/>
            <p:cNvSpPr/>
            <p:nvPr/>
          </p:nvSpPr>
          <p:spPr>
            <a:xfrm>
              <a:off x="6197348" y="3218862"/>
              <a:ext cx="2810700" cy="28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Decline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in </a:t>
              </a: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insect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biomass</a:t>
              </a:r>
              <a:endParaRPr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9" name="Google Shape;60;p6"/>
            <p:cNvSpPr/>
            <p:nvPr/>
          </p:nvSpPr>
          <p:spPr>
            <a:xfrm>
              <a:off x="6169120" y="5649935"/>
              <a:ext cx="2225100" cy="29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100" b="0" i="0" u="none" strike="noStrike" cap="none">
                  <a:solidFill>
                    <a:schemeClr val="dk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rPr>
                <a:t>Hellmann et al., (2017)</a:t>
              </a:r>
              <a:endParaRPr>
                <a:latin typeface="Fira Sans" panose="020B0503050000020004" pitchFamily="34" charset="0"/>
              </a:endParaRPr>
            </a:p>
          </p:txBody>
        </p:sp>
      </p:grpSp>
      <p:grpSp>
        <p:nvGrpSpPr>
          <p:cNvPr id="22" name="Google Shape;61;p6"/>
          <p:cNvGrpSpPr/>
          <p:nvPr/>
        </p:nvGrpSpPr>
        <p:grpSpPr>
          <a:xfrm>
            <a:off x="9215441" y="3676881"/>
            <a:ext cx="2795284" cy="2721473"/>
            <a:chOff x="9151917" y="3218862"/>
            <a:chExt cx="2795284" cy="2721473"/>
          </a:xfrm>
        </p:grpSpPr>
        <p:pic>
          <p:nvPicPr>
            <p:cNvPr id="23" name="Google Shape;62;p6"/>
            <p:cNvPicPr preferRelativeResize="0"/>
            <p:nvPr/>
          </p:nvPicPr>
          <p:blipFill rotWithShape="1">
            <a:blip r:embed="rId6">
              <a:alphaModFix/>
            </a:blip>
            <a:srcRect l="31259" t="26002" r="7315"/>
            <a:stretch/>
          </p:blipFill>
          <p:spPr>
            <a:xfrm>
              <a:off x="9273568" y="3530654"/>
              <a:ext cx="2645243" cy="2124506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pic>
        <p:grpSp>
          <p:nvGrpSpPr>
            <p:cNvPr id="24" name="Google Shape;63;p6"/>
            <p:cNvGrpSpPr/>
            <p:nvPr/>
          </p:nvGrpSpPr>
          <p:grpSpPr>
            <a:xfrm>
              <a:off x="10615081" y="5287804"/>
              <a:ext cx="1332120" cy="493839"/>
              <a:chOff x="9785034" y="4809171"/>
              <a:chExt cx="1732503" cy="642267"/>
            </a:xfrm>
          </p:grpSpPr>
          <p:pic>
            <p:nvPicPr>
              <p:cNvPr id="27" name="Google Shape;64;p6"/>
              <p:cNvPicPr preferRelativeResize="0"/>
              <p:nvPr/>
            </p:nvPicPr>
            <p:blipFill rotWithShape="1">
              <a:blip r:embed="rId7">
                <a:alphaModFix/>
              </a:blip>
              <a:srcRect l="1994" t="74379" r="79278" b="3281"/>
              <a:stretch/>
            </p:blipFill>
            <p:spPr>
              <a:xfrm>
                <a:off x="9785034" y="4809171"/>
                <a:ext cx="791427" cy="64226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8" name="Google Shape;65;p6"/>
              <p:cNvPicPr preferRelativeResize="0"/>
              <p:nvPr/>
            </p:nvPicPr>
            <p:blipFill rotWithShape="1">
              <a:blip r:embed="rId7">
                <a:alphaModFix/>
              </a:blip>
              <a:srcRect l="1993" t="3458" r="82529" b="76644"/>
              <a:stretch/>
            </p:blipFill>
            <p:spPr>
              <a:xfrm>
                <a:off x="10789216" y="4809171"/>
                <a:ext cx="728321" cy="63697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5" name="Google Shape;66;p6"/>
            <p:cNvSpPr/>
            <p:nvPr/>
          </p:nvSpPr>
          <p:spPr>
            <a:xfrm>
              <a:off x="9151917" y="3218862"/>
              <a:ext cx="2766900" cy="28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Loss </a:t>
              </a: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of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ecosystem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services</a:t>
              </a:r>
              <a:endParaRPr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6" name="Google Shape;67;p6"/>
            <p:cNvSpPr/>
            <p:nvPr/>
          </p:nvSpPr>
          <p:spPr>
            <a:xfrm>
              <a:off x="9151917" y="5649935"/>
              <a:ext cx="2225100" cy="29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100" b="0" i="0" u="none" strike="noStrike" cap="none">
                  <a:solidFill>
                    <a:schemeClr val="dk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rPr>
                <a:t>J. Holland (Unsplash)</a:t>
              </a:r>
              <a:endParaRPr sz="11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" name="Google Shape;68;p6"/>
          <p:cNvGrpSpPr/>
          <p:nvPr/>
        </p:nvGrpSpPr>
        <p:grpSpPr>
          <a:xfrm>
            <a:off x="3208523" y="3718993"/>
            <a:ext cx="2810700" cy="2721473"/>
            <a:chOff x="3144999" y="3218862"/>
            <a:chExt cx="2810700" cy="2721473"/>
          </a:xfrm>
        </p:grpSpPr>
        <p:sp>
          <p:nvSpPr>
            <p:cNvPr id="30" name="Google Shape;69;p6"/>
            <p:cNvSpPr/>
            <p:nvPr/>
          </p:nvSpPr>
          <p:spPr>
            <a:xfrm>
              <a:off x="3144999" y="3218862"/>
              <a:ext cx="2810700" cy="28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b="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Glyphosate</a:t>
              </a:r>
              <a:r>
                <a:rPr lang="de-DE" sz="1400" b="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b="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application</a:t>
              </a:r>
              <a:r>
                <a:rPr lang="de-DE" sz="1400" b="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b="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rates</a:t>
              </a:r>
              <a:endParaRPr sz="1400" b="1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1" name="Google Shape;70;p6"/>
            <p:cNvSpPr/>
            <p:nvPr/>
          </p:nvSpPr>
          <p:spPr>
            <a:xfrm>
              <a:off x="3162738" y="5649935"/>
              <a:ext cx="2225100" cy="29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100" b="0" i="0" u="none" strike="noStrike" cap="none">
                  <a:solidFill>
                    <a:schemeClr val="dk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rPr>
                <a:t>Maggi et al. (2019)</a:t>
              </a:r>
              <a:endParaRPr sz="11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2" name="Google Shape;75;p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952735" y="1807775"/>
            <a:ext cx="1175734" cy="1766059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9"/>
              </a:srgbClr>
            </a:outerShdw>
          </a:effectLst>
        </p:spPr>
      </p:pic>
      <p:pic>
        <p:nvPicPr>
          <p:cNvPr id="33" name="Google Shape;71;p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197471" y="4029789"/>
            <a:ext cx="2673928" cy="2105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72;p6"/>
          <p:cNvPicPr preferRelativeResize="0"/>
          <p:nvPr/>
        </p:nvPicPr>
        <p:blipFill rotWithShape="1">
          <a:blip r:embed="rId10">
            <a:alphaModFix/>
          </a:blip>
          <a:srcRect r="1497"/>
          <a:stretch/>
        </p:blipFill>
        <p:spPr>
          <a:xfrm>
            <a:off x="264798" y="3998686"/>
            <a:ext cx="2055268" cy="2086578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5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</p:spTree>
    <p:extLst>
      <p:ext uri="{BB962C8B-B14F-4D97-AF65-F5344CB8AC3E}">
        <p14:creationId xmlns:p14="http://schemas.microsoft.com/office/powerpoint/2010/main" val="783051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en-US" sz="2600" dirty="0"/>
              <a:t>FAIRagro domain: scales, disciplines and data categories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09.12.2024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35" name="Google Shape;100;p7"/>
          <p:cNvSpPr/>
          <p:nvPr/>
        </p:nvSpPr>
        <p:spPr>
          <a:xfrm>
            <a:off x="478366" y="1945956"/>
            <a:ext cx="11456227" cy="9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sz="1600" dirty="0">
                <a:solidFill>
                  <a:srgbClr val="74B549"/>
                </a:solidFill>
                <a:latin typeface="Fira Sans Medium" panose="020B0603050000020004" pitchFamily="34" charset="0"/>
                <a:ea typeface="+mj-ea"/>
                <a:cs typeface="+mj-cs"/>
                <a:sym typeface="Quattrocento Sans"/>
              </a:rPr>
              <a:t>Agrosystems: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Crop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production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,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ecosystems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and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landscapes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whose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sustainable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management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and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development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are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based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on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systems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understanding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of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plant-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soil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-environment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interactions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,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taking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into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account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cross-scale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processes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and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relationships</a:t>
            </a:r>
            <a:endParaRPr sz="1600" dirty="0">
              <a:solidFill>
                <a:srgbClr val="74B549"/>
              </a:solidFill>
              <a:latin typeface="Fira Sans" panose="020B0503050000020004" pitchFamily="34" charset="0"/>
              <a:ea typeface="+mj-ea"/>
              <a:cs typeface="+mj-cs"/>
              <a:sym typeface="Quattrocento Sans"/>
            </a:endParaRPr>
          </a:p>
        </p:txBody>
      </p:sp>
      <p:sp>
        <p:nvSpPr>
          <p:cNvPr id="36" name="Google Shape;117;p7"/>
          <p:cNvSpPr/>
          <p:nvPr/>
        </p:nvSpPr>
        <p:spPr>
          <a:xfrm>
            <a:off x="478367" y="1573848"/>
            <a:ext cx="77379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2067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>
                <a:solidFill>
                  <a:srgbClr val="414143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→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Sustainable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solutions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require</a:t>
            </a:r>
            <a:r>
              <a:rPr lang="de-D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an 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agrosystem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approach</a:t>
            </a:r>
            <a:r>
              <a:rPr lang="de-D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/>
            </a:r>
            <a:br>
              <a:rPr lang="de-D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endParaRPr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37" name="Google Shape;82;p7"/>
          <p:cNvGrpSpPr/>
          <p:nvPr/>
        </p:nvGrpSpPr>
        <p:grpSpPr>
          <a:xfrm>
            <a:off x="217678" y="2858114"/>
            <a:ext cx="5314066" cy="3292772"/>
            <a:chOff x="217678" y="2611866"/>
            <a:chExt cx="5314066" cy="3292772"/>
          </a:xfrm>
        </p:grpSpPr>
        <p:sp>
          <p:nvSpPr>
            <p:cNvPr id="38" name="Google Shape;83;p7"/>
            <p:cNvSpPr/>
            <p:nvPr/>
          </p:nvSpPr>
          <p:spPr>
            <a:xfrm>
              <a:off x="217678" y="2611866"/>
              <a:ext cx="1536300" cy="403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12066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de-DE" i="0" u="none" strike="noStrike" cap="non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Scales</a:t>
              </a:r>
              <a:endParaRPr sz="1600" i="0" u="none" strike="noStrike" cap="non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39" name="Google Shape;84;p7"/>
            <p:cNvGrpSpPr/>
            <p:nvPr/>
          </p:nvGrpSpPr>
          <p:grpSpPr>
            <a:xfrm>
              <a:off x="478363" y="2978410"/>
              <a:ext cx="5053381" cy="2926228"/>
              <a:chOff x="302292" y="2814786"/>
              <a:chExt cx="7164868" cy="3472855"/>
            </a:xfrm>
          </p:grpSpPr>
          <p:pic>
            <p:nvPicPr>
              <p:cNvPr id="40" name="Google Shape;85;p7"/>
              <p:cNvPicPr preferRelativeResize="0"/>
              <p:nvPr/>
            </p:nvPicPr>
            <p:blipFill rotWithShape="1">
              <a:blip r:embed="rId2">
                <a:alphaModFix/>
              </a:blip>
              <a:srcRect l="12656" r="6364"/>
              <a:stretch/>
            </p:blipFill>
            <p:spPr>
              <a:xfrm>
                <a:off x="302292" y="2814786"/>
                <a:ext cx="4997453" cy="347153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1" name="Google Shape;86;p7"/>
              <p:cNvSpPr/>
              <p:nvPr/>
            </p:nvSpPr>
            <p:spPr>
              <a:xfrm flipH="1">
                <a:off x="302292" y="5791873"/>
                <a:ext cx="716486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7164868" h="495768" extrusionOk="0">
                    <a:moveTo>
                      <a:pt x="7164868" y="0"/>
                    </a:moveTo>
                    <a:lnTo>
                      <a:pt x="2298700" y="0"/>
                    </a:lnTo>
                    <a:lnTo>
                      <a:pt x="166751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667514" y="495768"/>
                    </a:lnTo>
                    <a:lnTo>
                      <a:pt x="2167981" y="495768"/>
                    </a:lnTo>
                    <a:lnTo>
                      <a:pt x="7164868" y="495768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32000">
                    <a:schemeClr val="dk2"/>
                  </a:gs>
                  <a:gs pos="48000">
                    <a:srgbClr val="004B48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" name="Google Shape;87;p7"/>
              <p:cNvSpPr/>
              <p:nvPr/>
            </p:nvSpPr>
            <p:spPr>
              <a:xfrm flipH="1">
                <a:off x="302292" y="5295586"/>
                <a:ext cx="703392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7033928" h="495768" extrusionOk="0">
                    <a:moveTo>
                      <a:pt x="7033928" y="0"/>
                    </a:moveTo>
                    <a:lnTo>
                      <a:pt x="2298700" y="0"/>
                    </a:lnTo>
                    <a:lnTo>
                      <a:pt x="153657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536574" y="495768"/>
                    </a:lnTo>
                    <a:lnTo>
                      <a:pt x="2167981" y="495768"/>
                    </a:lnTo>
                    <a:lnTo>
                      <a:pt x="7033928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195D5A"/>
                  </a:gs>
                  <a:gs pos="32000">
                    <a:srgbClr val="195D5A"/>
                  </a:gs>
                  <a:gs pos="48000">
                    <a:srgbClr val="195D5A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" name="Google Shape;88;p7"/>
              <p:cNvSpPr/>
              <p:nvPr/>
            </p:nvSpPr>
            <p:spPr>
              <a:xfrm flipH="1">
                <a:off x="302292" y="4799298"/>
                <a:ext cx="690298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902988" h="495768" extrusionOk="0">
                    <a:moveTo>
                      <a:pt x="6902988" y="0"/>
                    </a:moveTo>
                    <a:lnTo>
                      <a:pt x="2298700" y="0"/>
                    </a:lnTo>
                    <a:lnTo>
                      <a:pt x="140563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405634" y="495768"/>
                    </a:lnTo>
                    <a:lnTo>
                      <a:pt x="2167981" y="495768"/>
                    </a:lnTo>
                    <a:lnTo>
                      <a:pt x="6902988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336F6D"/>
                  </a:gs>
                  <a:gs pos="32000">
                    <a:srgbClr val="336F6D"/>
                  </a:gs>
                  <a:gs pos="48000">
                    <a:srgbClr val="336F6D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" name="Google Shape;89;p7"/>
              <p:cNvSpPr/>
              <p:nvPr/>
            </p:nvSpPr>
            <p:spPr>
              <a:xfrm flipH="1">
                <a:off x="302292" y="4303271"/>
                <a:ext cx="677204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772048" h="495768" extrusionOk="0">
                    <a:moveTo>
                      <a:pt x="6772048" y="0"/>
                    </a:moveTo>
                    <a:lnTo>
                      <a:pt x="2298700" y="0"/>
                    </a:lnTo>
                    <a:lnTo>
                      <a:pt x="127469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274694" y="495768"/>
                    </a:lnTo>
                    <a:lnTo>
                      <a:pt x="2167981" y="495768"/>
                    </a:lnTo>
                    <a:lnTo>
                      <a:pt x="6772048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4C817F"/>
                  </a:gs>
                  <a:gs pos="32000">
                    <a:srgbClr val="4C817F"/>
                  </a:gs>
                  <a:gs pos="48000">
                    <a:srgbClr val="4C817F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" name="Google Shape;90;p7"/>
              <p:cNvSpPr/>
              <p:nvPr/>
            </p:nvSpPr>
            <p:spPr>
              <a:xfrm flipH="1">
                <a:off x="302292" y="3807764"/>
                <a:ext cx="664110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641108" h="495768" extrusionOk="0">
                    <a:moveTo>
                      <a:pt x="6641108" y="0"/>
                    </a:moveTo>
                    <a:lnTo>
                      <a:pt x="2298700" y="0"/>
                    </a:lnTo>
                    <a:lnTo>
                      <a:pt x="114375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143754" y="495768"/>
                    </a:lnTo>
                    <a:lnTo>
                      <a:pt x="2167981" y="495768"/>
                    </a:lnTo>
                    <a:lnTo>
                      <a:pt x="6641108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669291"/>
                  </a:gs>
                  <a:gs pos="32000">
                    <a:srgbClr val="669291"/>
                  </a:gs>
                  <a:gs pos="48000">
                    <a:srgbClr val="669291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" name="Google Shape;91;p7"/>
              <p:cNvSpPr/>
              <p:nvPr/>
            </p:nvSpPr>
            <p:spPr>
              <a:xfrm flipH="1">
                <a:off x="302292" y="3310537"/>
                <a:ext cx="6508051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508051" h="495768" extrusionOk="0">
                    <a:moveTo>
                      <a:pt x="6508051" y="0"/>
                    </a:moveTo>
                    <a:lnTo>
                      <a:pt x="2298700" y="0"/>
                    </a:lnTo>
                    <a:lnTo>
                      <a:pt x="1010697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010697" y="495768"/>
                    </a:lnTo>
                    <a:lnTo>
                      <a:pt x="2167981" y="495768"/>
                    </a:lnTo>
                    <a:lnTo>
                      <a:pt x="6508051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7FA5A3"/>
                  </a:gs>
                  <a:gs pos="32000">
                    <a:srgbClr val="7FA5A3"/>
                  </a:gs>
                  <a:gs pos="48000">
                    <a:srgbClr val="7FA5A3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" name="Google Shape;92;p7"/>
              <p:cNvSpPr/>
              <p:nvPr/>
            </p:nvSpPr>
            <p:spPr>
              <a:xfrm flipH="1">
                <a:off x="302292" y="2814786"/>
                <a:ext cx="6374994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374994" h="495768" extrusionOk="0">
                    <a:moveTo>
                      <a:pt x="6374994" y="0"/>
                    </a:moveTo>
                    <a:lnTo>
                      <a:pt x="2298700" y="0"/>
                    </a:lnTo>
                    <a:lnTo>
                      <a:pt x="877640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877640" y="495768"/>
                    </a:lnTo>
                    <a:lnTo>
                      <a:pt x="2167981" y="495768"/>
                    </a:lnTo>
                    <a:lnTo>
                      <a:pt x="6374994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99B7B6"/>
                  </a:gs>
                  <a:gs pos="32000">
                    <a:srgbClr val="99B7B6"/>
                  </a:gs>
                  <a:gs pos="48000">
                    <a:srgbClr val="99B7B6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" name="Google Shape;93;p7"/>
              <p:cNvSpPr txBox="1"/>
              <p:nvPr/>
            </p:nvSpPr>
            <p:spPr>
              <a:xfrm>
                <a:off x="4896673" y="2887175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…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9" name="Google Shape;94;p7"/>
              <p:cNvSpPr txBox="1"/>
              <p:nvPr/>
            </p:nvSpPr>
            <p:spPr>
              <a:xfrm>
                <a:off x="5025453" y="3380795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Region</a:t>
                </a:r>
                <a:endParaRPr sz="16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0" name="Google Shape;95;p7"/>
              <p:cNvSpPr txBox="1"/>
              <p:nvPr/>
            </p:nvSpPr>
            <p:spPr>
              <a:xfrm>
                <a:off x="5154233" y="3886167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Landscape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1" name="Google Shape;96;p7"/>
              <p:cNvSpPr txBox="1"/>
              <p:nvPr/>
            </p:nvSpPr>
            <p:spPr>
              <a:xfrm>
                <a:off x="5283013" y="4384340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Farm field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2" name="Google Shape;97;p7"/>
              <p:cNvSpPr txBox="1"/>
              <p:nvPr/>
            </p:nvSpPr>
            <p:spPr>
              <a:xfrm>
                <a:off x="5411793" y="4882796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Crop trial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3" name="Google Shape;98;p7"/>
              <p:cNvSpPr txBox="1"/>
              <p:nvPr/>
            </p:nvSpPr>
            <p:spPr>
              <a:xfrm>
                <a:off x="5540573" y="5374902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Plants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4" name="Google Shape;99;p7"/>
              <p:cNvSpPr txBox="1"/>
              <p:nvPr/>
            </p:nvSpPr>
            <p:spPr>
              <a:xfrm>
                <a:off x="5669353" y="5873620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Genes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  <p:sp>
        <p:nvSpPr>
          <p:cNvPr id="68" name="Google Shape;114;p7"/>
          <p:cNvSpPr/>
          <p:nvPr/>
        </p:nvSpPr>
        <p:spPr>
          <a:xfrm>
            <a:off x="5578061" y="2911705"/>
            <a:ext cx="3124500" cy="3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i="0" u="none" strike="noStrike" cap="non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Subjects</a:t>
            </a:r>
            <a:r>
              <a:rPr lang="de-DE" i="0" u="none" strike="noStrike" cap="non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i="0" u="none" strike="noStrike" cap="non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and</a:t>
            </a:r>
            <a:r>
              <a:rPr lang="de-DE" i="0" u="none" strike="noStrike" cap="non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i="0" u="none" strike="noStrike" cap="non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disciplines</a:t>
            </a:r>
            <a:endParaRPr sz="1600" i="0" u="none" strike="noStrike" cap="none"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9" name="Google Shape;116;p7"/>
          <p:cNvSpPr/>
          <p:nvPr/>
        </p:nvSpPr>
        <p:spPr>
          <a:xfrm>
            <a:off x="8998637" y="2649071"/>
            <a:ext cx="2935957" cy="4031584"/>
          </a:xfrm>
          <a:prstGeom prst="round2DiagRect">
            <a:avLst>
              <a:gd name="adj1" fmla="val 7563"/>
              <a:gd name="adj2" fmla="val 0"/>
            </a:avLst>
          </a:prstGeom>
          <a:solidFill>
            <a:srgbClr val="A7C637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Agronomy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Crop</a:t>
            </a: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physiology</a:t>
            </a: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/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ecology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Plant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pathology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Plant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nutrition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Crop</a:t>
            </a: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breeding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Crop</a:t>
            </a: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functional</a:t>
            </a: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genetics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Crop</a:t>
            </a: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bioinformatics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Soil</a:t>
            </a: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400" dirty="0" err="1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biology</a:t>
            </a:r>
            <a:r>
              <a:rPr lang="de-DE" sz="1400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/chem./</a:t>
            </a:r>
            <a:r>
              <a:rPr lang="de-DE" sz="1400" dirty="0" err="1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physics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Soil</a:t>
            </a: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microbiology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Soil</a:t>
            </a: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hydrology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Agroecology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Agrobiodiversity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Remote </a:t>
            </a: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sensing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Modelling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  <a:p>
            <a:pPr marL="190500" indent="-190500">
              <a:lnSpc>
                <a:spcPct val="120000"/>
              </a:lnSpc>
              <a:buClr>
                <a:srgbClr val="FFFFFF"/>
              </a:buClr>
              <a:buSzPts val="2000"/>
              <a:buFont typeface="Fira Sans"/>
              <a:buChar char="●"/>
            </a:pPr>
            <a:r>
              <a:rPr lang="de-DE" sz="14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...</a:t>
            </a:r>
            <a:endParaRPr sz="1400" dirty="0">
              <a:solidFill>
                <a:srgbClr val="FFFFFF"/>
              </a:solidFill>
              <a:latin typeface="Fira Sans"/>
              <a:ea typeface="Fira Sans"/>
              <a:cs typeface="Fira Sans"/>
              <a:sym typeface="Arial"/>
            </a:endParaRPr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grpSp>
        <p:nvGrpSpPr>
          <p:cNvPr id="5" name="Gruppieren 4"/>
          <p:cNvGrpSpPr/>
          <p:nvPr/>
        </p:nvGrpSpPr>
        <p:grpSpPr>
          <a:xfrm>
            <a:off x="5639298" y="3391923"/>
            <a:ext cx="2986946" cy="2648953"/>
            <a:chOff x="5639298" y="3391923"/>
            <a:chExt cx="2986946" cy="2648953"/>
          </a:xfrm>
        </p:grpSpPr>
        <p:sp>
          <p:nvSpPr>
            <p:cNvPr id="74" name="Google Shape;212;p22"/>
            <p:cNvSpPr/>
            <p:nvPr/>
          </p:nvSpPr>
          <p:spPr>
            <a:xfrm>
              <a:off x="6442209" y="4535071"/>
              <a:ext cx="690563" cy="362511"/>
            </a:xfrm>
            <a:custGeom>
              <a:avLst/>
              <a:gdLst/>
              <a:ahLst/>
              <a:cxnLst/>
              <a:rect l="l" t="t" r="r" b="b"/>
              <a:pathLst>
                <a:path w="644988" h="363969" extrusionOk="0">
                  <a:moveTo>
                    <a:pt x="6009" y="0"/>
                  </a:moveTo>
                  <a:cubicBezTo>
                    <a:pt x="266940" y="0"/>
                    <a:pt x="496992" y="132204"/>
                    <a:pt x="632838" y="333282"/>
                  </a:cubicBezTo>
                  <a:lnTo>
                    <a:pt x="644988" y="355666"/>
                  </a:lnTo>
                  <a:lnTo>
                    <a:pt x="640481" y="363969"/>
                  </a:lnTo>
                  <a:lnTo>
                    <a:pt x="566110" y="360213"/>
                  </a:lnTo>
                  <a:cubicBezTo>
                    <a:pt x="337401" y="336987"/>
                    <a:pt x="138833" y="211805"/>
                    <a:pt x="16571" y="30834"/>
                  </a:cubicBezTo>
                  <a:lnTo>
                    <a:pt x="0" y="304"/>
                  </a:lnTo>
                  <a:lnTo>
                    <a:pt x="6009" y="0"/>
                  </a:lnTo>
                  <a:close/>
                </a:path>
              </a:pathLst>
            </a:custGeom>
            <a:solidFill>
              <a:srgbClr val="193B39">
                <a:alpha val="83530"/>
              </a:srgb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900" i="0" u="none" strike="noStrike" cap="none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5" name="Google Shape;213;p22"/>
            <p:cNvSpPr/>
            <p:nvPr/>
          </p:nvSpPr>
          <p:spPr>
            <a:xfrm>
              <a:off x="7132771" y="4535071"/>
              <a:ext cx="687254" cy="362356"/>
            </a:xfrm>
            <a:custGeom>
              <a:avLst/>
              <a:gdLst/>
              <a:ahLst/>
              <a:cxnLst/>
              <a:rect l="l" t="t" r="r" b="b"/>
              <a:pathLst>
                <a:path w="641897" h="363813" extrusionOk="0">
                  <a:moveTo>
                    <a:pt x="638978" y="0"/>
                  </a:moveTo>
                  <a:lnTo>
                    <a:pt x="641897" y="148"/>
                  </a:lnTo>
                  <a:lnTo>
                    <a:pt x="625241" y="30834"/>
                  </a:lnTo>
                  <a:cubicBezTo>
                    <a:pt x="502980" y="211805"/>
                    <a:pt x="304411" y="336987"/>
                    <a:pt x="75702" y="360213"/>
                  </a:cubicBezTo>
                  <a:lnTo>
                    <a:pt x="4422" y="363813"/>
                  </a:lnTo>
                  <a:lnTo>
                    <a:pt x="0" y="355666"/>
                  </a:lnTo>
                  <a:lnTo>
                    <a:pt x="12149" y="333282"/>
                  </a:lnTo>
                  <a:cubicBezTo>
                    <a:pt x="147995" y="132204"/>
                    <a:pt x="378048" y="0"/>
                    <a:pt x="638978" y="0"/>
                  </a:cubicBezTo>
                  <a:close/>
                </a:path>
              </a:pathLst>
            </a:custGeom>
            <a:solidFill>
              <a:srgbClr val="193B39">
                <a:alpha val="83530"/>
              </a:srgb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900" i="0" u="none" strike="noStrike" cap="none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6" name="Google Shape;214;p22"/>
            <p:cNvSpPr/>
            <p:nvPr/>
          </p:nvSpPr>
          <p:spPr>
            <a:xfrm>
              <a:off x="7007555" y="4897427"/>
              <a:ext cx="250430" cy="789207"/>
            </a:xfrm>
            <a:custGeom>
              <a:avLst/>
              <a:gdLst/>
              <a:ahLst/>
              <a:cxnLst/>
              <a:rect l="l" t="t" r="r" b="b"/>
              <a:pathLst>
                <a:path w="233903" h="792381" extrusionOk="0">
                  <a:moveTo>
                    <a:pt x="121374" y="0"/>
                  </a:moveTo>
                  <a:lnTo>
                    <a:pt x="174498" y="97875"/>
                  </a:lnTo>
                  <a:cubicBezTo>
                    <a:pt x="212751" y="188313"/>
                    <a:pt x="233903" y="287745"/>
                    <a:pt x="233903" y="392117"/>
                  </a:cubicBezTo>
                  <a:cubicBezTo>
                    <a:pt x="233903" y="496489"/>
                    <a:pt x="212751" y="595921"/>
                    <a:pt x="174498" y="686359"/>
                  </a:cubicBezTo>
                  <a:lnTo>
                    <a:pt x="116952" y="792381"/>
                  </a:lnTo>
                  <a:lnTo>
                    <a:pt x="59405" y="686359"/>
                  </a:lnTo>
                  <a:cubicBezTo>
                    <a:pt x="21153" y="595921"/>
                    <a:pt x="0" y="496489"/>
                    <a:pt x="0" y="392117"/>
                  </a:cubicBezTo>
                  <a:cubicBezTo>
                    <a:pt x="0" y="287745"/>
                    <a:pt x="21153" y="188313"/>
                    <a:pt x="59405" y="97875"/>
                  </a:cubicBezTo>
                  <a:lnTo>
                    <a:pt x="112445" y="156"/>
                  </a:lnTo>
                  <a:lnTo>
                    <a:pt x="115364" y="303"/>
                  </a:lnTo>
                  <a:lnTo>
                    <a:pt x="121374" y="0"/>
                  </a:lnTo>
                  <a:close/>
                </a:path>
              </a:pathLst>
            </a:custGeom>
            <a:solidFill>
              <a:srgbClr val="193B39">
                <a:alpha val="83530"/>
              </a:srgb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900" i="0" u="none" strike="noStrike" cap="none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7" name="Google Shape;215;p22"/>
            <p:cNvSpPr/>
            <p:nvPr/>
          </p:nvSpPr>
          <p:spPr>
            <a:xfrm>
              <a:off x="6321726" y="3391923"/>
              <a:ext cx="1618689" cy="1497389"/>
            </a:xfrm>
            <a:custGeom>
              <a:avLst/>
              <a:gdLst/>
              <a:ahLst/>
              <a:cxnLst/>
              <a:rect l="l" t="t" r="r" b="b"/>
              <a:pathLst>
                <a:path w="1511860" h="1503410" extrusionOk="0">
                  <a:moveTo>
                    <a:pt x="755930" y="0"/>
                  </a:moveTo>
                  <a:cubicBezTo>
                    <a:pt x="1173419" y="0"/>
                    <a:pt x="1511860" y="338441"/>
                    <a:pt x="1511860" y="755930"/>
                  </a:cubicBezTo>
                  <a:cubicBezTo>
                    <a:pt x="1511860" y="860302"/>
                    <a:pt x="1490708" y="959734"/>
                    <a:pt x="1452455" y="1050172"/>
                  </a:cubicBezTo>
                  <a:lnTo>
                    <a:pt x="1399415" y="1147892"/>
                  </a:lnTo>
                  <a:lnTo>
                    <a:pt x="1396496" y="1147744"/>
                  </a:lnTo>
                  <a:cubicBezTo>
                    <a:pt x="1135566" y="1147744"/>
                    <a:pt x="905513" y="1279948"/>
                    <a:pt x="769667" y="1481026"/>
                  </a:cubicBezTo>
                  <a:lnTo>
                    <a:pt x="757518" y="1503410"/>
                  </a:lnTo>
                  <a:lnTo>
                    <a:pt x="745368" y="1481026"/>
                  </a:lnTo>
                  <a:cubicBezTo>
                    <a:pt x="609522" y="1279948"/>
                    <a:pt x="379470" y="1147744"/>
                    <a:pt x="118539" y="1147744"/>
                  </a:cubicBezTo>
                  <a:lnTo>
                    <a:pt x="112530" y="1148048"/>
                  </a:lnTo>
                  <a:lnTo>
                    <a:pt x="59405" y="1050172"/>
                  </a:lnTo>
                  <a:cubicBezTo>
                    <a:pt x="21153" y="959734"/>
                    <a:pt x="0" y="860302"/>
                    <a:pt x="0" y="755930"/>
                  </a:cubicBezTo>
                  <a:cubicBezTo>
                    <a:pt x="0" y="338441"/>
                    <a:pt x="338441" y="0"/>
                    <a:pt x="755930" y="0"/>
                  </a:cubicBezTo>
                  <a:close/>
                </a:path>
              </a:pathLst>
            </a:custGeom>
            <a:solidFill>
              <a:srgbClr val="74B549"/>
            </a:solidFill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600" dirty="0" smtClean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Plant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1600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8" name="Google Shape;216;p22"/>
            <p:cNvSpPr/>
            <p:nvPr/>
          </p:nvSpPr>
          <p:spPr>
            <a:xfrm>
              <a:off x="7132771" y="4535218"/>
              <a:ext cx="1493473" cy="1505658"/>
            </a:xfrm>
            <a:custGeom>
              <a:avLst/>
              <a:gdLst/>
              <a:ahLst/>
              <a:cxnLst/>
              <a:rect l="l" t="t" r="r" b="b"/>
              <a:pathLst>
                <a:path w="1394908" h="1511712" extrusionOk="0">
                  <a:moveTo>
                    <a:pt x="641897" y="0"/>
                  </a:moveTo>
                  <a:lnTo>
                    <a:pt x="716268" y="3755"/>
                  </a:lnTo>
                  <a:cubicBezTo>
                    <a:pt x="1097450" y="42466"/>
                    <a:pt x="1394908" y="364386"/>
                    <a:pt x="1394908" y="755782"/>
                  </a:cubicBezTo>
                  <a:cubicBezTo>
                    <a:pt x="1394908" y="1173271"/>
                    <a:pt x="1056467" y="1511712"/>
                    <a:pt x="638978" y="1511712"/>
                  </a:cubicBezTo>
                  <a:cubicBezTo>
                    <a:pt x="378048" y="1511712"/>
                    <a:pt x="147995" y="1379509"/>
                    <a:pt x="12149" y="1178430"/>
                  </a:cubicBezTo>
                  <a:lnTo>
                    <a:pt x="0" y="1156046"/>
                  </a:lnTo>
                  <a:lnTo>
                    <a:pt x="57546" y="1050024"/>
                  </a:lnTo>
                  <a:cubicBezTo>
                    <a:pt x="95799" y="959586"/>
                    <a:pt x="116951" y="860154"/>
                    <a:pt x="116951" y="755782"/>
                  </a:cubicBezTo>
                  <a:cubicBezTo>
                    <a:pt x="116951" y="651410"/>
                    <a:pt x="95799" y="551978"/>
                    <a:pt x="57546" y="461540"/>
                  </a:cubicBezTo>
                  <a:lnTo>
                    <a:pt x="4422" y="363665"/>
                  </a:lnTo>
                  <a:lnTo>
                    <a:pt x="75702" y="360065"/>
                  </a:lnTo>
                  <a:cubicBezTo>
                    <a:pt x="304411" y="336839"/>
                    <a:pt x="502980" y="211657"/>
                    <a:pt x="625241" y="30686"/>
                  </a:cubicBezTo>
                  <a:lnTo>
                    <a:pt x="641897" y="0"/>
                  </a:lnTo>
                  <a:close/>
                </a:path>
              </a:pathLst>
            </a:custGeom>
            <a:solidFill>
              <a:srgbClr val="00917A"/>
            </a:solidFill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600" dirty="0" err="1" smtClean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Soil</a:t>
              </a:r>
              <a:endParaRPr lang="de-DE" sz="1600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9" name="Google Shape;217;p22"/>
            <p:cNvSpPr/>
            <p:nvPr/>
          </p:nvSpPr>
          <p:spPr>
            <a:xfrm>
              <a:off x="5639298" y="4535373"/>
              <a:ext cx="1493473" cy="1505502"/>
            </a:xfrm>
            <a:custGeom>
              <a:avLst/>
              <a:gdLst/>
              <a:ahLst/>
              <a:cxnLst/>
              <a:rect l="l" t="t" r="r" b="b"/>
              <a:pathLst>
                <a:path w="1394909" h="1511556" extrusionOk="0">
                  <a:moveTo>
                    <a:pt x="749921" y="0"/>
                  </a:moveTo>
                  <a:lnTo>
                    <a:pt x="766492" y="30530"/>
                  </a:lnTo>
                  <a:cubicBezTo>
                    <a:pt x="888754" y="211501"/>
                    <a:pt x="1087322" y="336683"/>
                    <a:pt x="1316031" y="359909"/>
                  </a:cubicBezTo>
                  <a:lnTo>
                    <a:pt x="1390402" y="363665"/>
                  </a:lnTo>
                  <a:lnTo>
                    <a:pt x="1337362" y="461384"/>
                  </a:lnTo>
                  <a:cubicBezTo>
                    <a:pt x="1299110" y="551822"/>
                    <a:pt x="1277957" y="651254"/>
                    <a:pt x="1277957" y="755626"/>
                  </a:cubicBezTo>
                  <a:cubicBezTo>
                    <a:pt x="1277957" y="859998"/>
                    <a:pt x="1299110" y="959430"/>
                    <a:pt x="1337362" y="1049868"/>
                  </a:cubicBezTo>
                  <a:lnTo>
                    <a:pt x="1394909" y="1155890"/>
                  </a:lnTo>
                  <a:lnTo>
                    <a:pt x="1382759" y="1178274"/>
                  </a:lnTo>
                  <a:cubicBezTo>
                    <a:pt x="1246913" y="1379353"/>
                    <a:pt x="1016861" y="1511556"/>
                    <a:pt x="755930" y="1511556"/>
                  </a:cubicBezTo>
                  <a:cubicBezTo>
                    <a:pt x="338441" y="1511556"/>
                    <a:pt x="0" y="1173115"/>
                    <a:pt x="0" y="755626"/>
                  </a:cubicBezTo>
                  <a:cubicBezTo>
                    <a:pt x="0" y="364230"/>
                    <a:pt x="297458" y="42310"/>
                    <a:pt x="678640" y="3599"/>
                  </a:cubicBezTo>
                  <a:lnTo>
                    <a:pt x="749921" y="0"/>
                  </a:lnTo>
                  <a:close/>
                </a:path>
              </a:pathLst>
            </a:custGeom>
            <a:solidFill>
              <a:srgbClr val="A7C637"/>
            </a:solidFill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600" dirty="0" smtClean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Environment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0812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en-US" sz="2600" dirty="0"/>
              <a:t>FAIRagro domain: scales, disciplines and data categories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09.12.2024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35" name="Google Shape;100;p7"/>
          <p:cNvSpPr/>
          <p:nvPr/>
        </p:nvSpPr>
        <p:spPr>
          <a:xfrm>
            <a:off x="478367" y="1945956"/>
            <a:ext cx="11377200" cy="9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sz="1600" dirty="0">
                <a:solidFill>
                  <a:srgbClr val="74B549"/>
                </a:solidFill>
                <a:latin typeface="Fira Sans Medium" panose="020B0603050000020004" pitchFamily="34" charset="0"/>
                <a:ea typeface="+mj-ea"/>
                <a:cs typeface="+mj-cs"/>
                <a:sym typeface="Quattrocento Sans"/>
              </a:rPr>
              <a:t>Agrosystems:</a:t>
            </a:r>
            <a:r>
              <a:rPr lang="de-DE" sz="1600" b="1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Crop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production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,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ecosystems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and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landscapes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whose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sustainable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management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and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development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are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based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on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systems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understanding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of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plant-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soil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-environment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interactions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,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taking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into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account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cross-scale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processes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and</a:t>
            </a:r>
            <a:r>
              <a:rPr lang="de-DE"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1600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relationships</a:t>
            </a:r>
            <a:endParaRPr sz="1600" dirty="0">
              <a:solidFill>
                <a:srgbClr val="74B549"/>
              </a:solidFill>
              <a:latin typeface="Fira Sans" panose="020B0503050000020004" pitchFamily="34" charset="0"/>
              <a:ea typeface="+mj-ea"/>
              <a:cs typeface="+mj-cs"/>
              <a:sym typeface="Quattrocento Sans"/>
            </a:endParaRPr>
          </a:p>
        </p:txBody>
      </p:sp>
      <p:grpSp>
        <p:nvGrpSpPr>
          <p:cNvPr id="37" name="Google Shape;82;p7"/>
          <p:cNvGrpSpPr/>
          <p:nvPr/>
        </p:nvGrpSpPr>
        <p:grpSpPr>
          <a:xfrm>
            <a:off x="217678" y="2858114"/>
            <a:ext cx="5314066" cy="3292772"/>
            <a:chOff x="217678" y="2611866"/>
            <a:chExt cx="5314066" cy="3292772"/>
          </a:xfrm>
        </p:grpSpPr>
        <p:sp>
          <p:nvSpPr>
            <p:cNvPr id="38" name="Google Shape;83;p7"/>
            <p:cNvSpPr/>
            <p:nvPr/>
          </p:nvSpPr>
          <p:spPr>
            <a:xfrm>
              <a:off x="217678" y="2611866"/>
              <a:ext cx="1536300" cy="403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12066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de-DE" i="0" u="none" strike="noStrike" cap="non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Scales</a:t>
              </a:r>
              <a:endParaRPr sz="1600" i="0" u="none" strike="noStrike" cap="non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39" name="Google Shape;84;p7"/>
            <p:cNvGrpSpPr/>
            <p:nvPr/>
          </p:nvGrpSpPr>
          <p:grpSpPr>
            <a:xfrm>
              <a:off x="478363" y="2978410"/>
              <a:ext cx="5053381" cy="2926228"/>
              <a:chOff x="302292" y="2814786"/>
              <a:chExt cx="7164868" cy="3472855"/>
            </a:xfrm>
          </p:grpSpPr>
          <p:pic>
            <p:nvPicPr>
              <p:cNvPr id="40" name="Google Shape;85;p7"/>
              <p:cNvPicPr preferRelativeResize="0"/>
              <p:nvPr/>
            </p:nvPicPr>
            <p:blipFill rotWithShape="1">
              <a:blip r:embed="rId2">
                <a:alphaModFix/>
              </a:blip>
              <a:srcRect l="12656" r="6364"/>
              <a:stretch/>
            </p:blipFill>
            <p:spPr>
              <a:xfrm>
                <a:off x="302292" y="2814786"/>
                <a:ext cx="4997453" cy="347153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1" name="Google Shape;86;p7"/>
              <p:cNvSpPr/>
              <p:nvPr/>
            </p:nvSpPr>
            <p:spPr>
              <a:xfrm flipH="1">
                <a:off x="302292" y="5791873"/>
                <a:ext cx="716486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7164868" h="495768" extrusionOk="0">
                    <a:moveTo>
                      <a:pt x="7164868" y="0"/>
                    </a:moveTo>
                    <a:lnTo>
                      <a:pt x="2298700" y="0"/>
                    </a:lnTo>
                    <a:lnTo>
                      <a:pt x="166751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667514" y="495768"/>
                    </a:lnTo>
                    <a:lnTo>
                      <a:pt x="2167981" y="495768"/>
                    </a:lnTo>
                    <a:lnTo>
                      <a:pt x="7164868" y="495768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32000">
                    <a:schemeClr val="dk2"/>
                  </a:gs>
                  <a:gs pos="48000">
                    <a:srgbClr val="004B48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" name="Google Shape;87;p7"/>
              <p:cNvSpPr/>
              <p:nvPr/>
            </p:nvSpPr>
            <p:spPr>
              <a:xfrm flipH="1">
                <a:off x="302292" y="5295586"/>
                <a:ext cx="703392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7033928" h="495768" extrusionOk="0">
                    <a:moveTo>
                      <a:pt x="7033928" y="0"/>
                    </a:moveTo>
                    <a:lnTo>
                      <a:pt x="2298700" y="0"/>
                    </a:lnTo>
                    <a:lnTo>
                      <a:pt x="153657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536574" y="495768"/>
                    </a:lnTo>
                    <a:lnTo>
                      <a:pt x="2167981" y="495768"/>
                    </a:lnTo>
                    <a:lnTo>
                      <a:pt x="7033928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195D5A"/>
                  </a:gs>
                  <a:gs pos="32000">
                    <a:srgbClr val="195D5A"/>
                  </a:gs>
                  <a:gs pos="48000">
                    <a:srgbClr val="195D5A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" name="Google Shape;88;p7"/>
              <p:cNvSpPr/>
              <p:nvPr/>
            </p:nvSpPr>
            <p:spPr>
              <a:xfrm flipH="1">
                <a:off x="302292" y="4799298"/>
                <a:ext cx="690298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902988" h="495768" extrusionOk="0">
                    <a:moveTo>
                      <a:pt x="6902988" y="0"/>
                    </a:moveTo>
                    <a:lnTo>
                      <a:pt x="2298700" y="0"/>
                    </a:lnTo>
                    <a:lnTo>
                      <a:pt x="140563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405634" y="495768"/>
                    </a:lnTo>
                    <a:lnTo>
                      <a:pt x="2167981" y="495768"/>
                    </a:lnTo>
                    <a:lnTo>
                      <a:pt x="6902988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336F6D"/>
                  </a:gs>
                  <a:gs pos="32000">
                    <a:srgbClr val="336F6D"/>
                  </a:gs>
                  <a:gs pos="48000">
                    <a:srgbClr val="336F6D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" name="Google Shape;89;p7"/>
              <p:cNvSpPr/>
              <p:nvPr/>
            </p:nvSpPr>
            <p:spPr>
              <a:xfrm flipH="1">
                <a:off x="302292" y="4303271"/>
                <a:ext cx="677204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772048" h="495768" extrusionOk="0">
                    <a:moveTo>
                      <a:pt x="6772048" y="0"/>
                    </a:moveTo>
                    <a:lnTo>
                      <a:pt x="2298700" y="0"/>
                    </a:lnTo>
                    <a:lnTo>
                      <a:pt x="127469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274694" y="495768"/>
                    </a:lnTo>
                    <a:lnTo>
                      <a:pt x="2167981" y="495768"/>
                    </a:lnTo>
                    <a:lnTo>
                      <a:pt x="6772048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4C817F"/>
                  </a:gs>
                  <a:gs pos="32000">
                    <a:srgbClr val="4C817F"/>
                  </a:gs>
                  <a:gs pos="48000">
                    <a:srgbClr val="4C817F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" name="Google Shape;90;p7"/>
              <p:cNvSpPr/>
              <p:nvPr/>
            </p:nvSpPr>
            <p:spPr>
              <a:xfrm flipH="1">
                <a:off x="302292" y="3807764"/>
                <a:ext cx="6641108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641108" h="495768" extrusionOk="0">
                    <a:moveTo>
                      <a:pt x="6641108" y="0"/>
                    </a:moveTo>
                    <a:lnTo>
                      <a:pt x="2298700" y="0"/>
                    </a:lnTo>
                    <a:lnTo>
                      <a:pt x="1143754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143754" y="495768"/>
                    </a:lnTo>
                    <a:lnTo>
                      <a:pt x="2167981" y="495768"/>
                    </a:lnTo>
                    <a:lnTo>
                      <a:pt x="6641108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669291"/>
                  </a:gs>
                  <a:gs pos="32000">
                    <a:srgbClr val="669291"/>
                  </a:gs>
                  <a:gs pos="48000">
                    <a:srgbClr val="669291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" name="Google Shape;91;p7"/>
              <p:cNvSpPr/>
              <p:nvPr/>
            </p:nvSpPr>
            <p:spPr>
              <a:xfrm flipH="1">
                <a:off x="302292" y="3310537"/>
                <a:ext cx="6508051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508051" h="495768" extrusionOk="0">
                    <a:moveTo>
                      <a:pt x="6508051" y="0"/>
                    </a:moveTo>
                    <a:lnTo>
                      <a:pt x="2298700" y="0"/>
                    </a:lnTo>
                    <a:lnTo>
                      <a:pt x="1010697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1010697" y="495768"/>
                    </a:lnTo>
                    <a:lnTo>
                      <a:pt x="2167981" y="495768"/>
                    </a:lnTo>
                    <a:lnTo>
                      <a:pt x="6508051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7FA5A3"/>
                  </a:gs>
                  <a:gs pos="32000">
                    <a:srgbClr val="7FA5A3"/>
                  </a:gs>
                  <a:gs pos="48000">
                    <a:srgbClr val="7FA5A3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" name="Google Shape;92;p7"/>
              <p:cNvSpPr/>
              <p:nvPr/>
            </p:nvSpPr>
            <p:spPr>
              <a:xfrm flipH="1">
                <a:off x="302292" y="2814786"/>
                <a:ext cx="6374994" cy="495768"/>
              </a:xfrm>
              <a:custGeom>
                <a:avLst/>
                <a:gdLst/>
                <a:ahLst/>
                <a:cxnLst/>
                <a:rect l="l" t="t" r="r" b="b"/>
                <a:pathLst>
                  <a:path w="6374994" h="495768" extrusionOk="0">
                    <a:moveTo>
                      <a:pt x="6374994" y="0"/>
                    </a:moveTo>
                    <a:lnTo>
                      <a:pt x="2298700" y="0"/>
                    </a:lnTo>
                    <a:lnTo>
                      <a:pt x="877640" y="0"/>
                    </a:lnTo>
                    <a:lnTo>
                      <a:pt x="130719" y="0"/>
                    </a:lnTo>
                    <a:lnTo>
                      <a:pt x="0" y="495768"/>
                    </a:lnTo>
                    <a:lnTo>
                      <a:pt x="877640" y="495768"/>
                    </a:lnTo>
                    <a:lnTo>
                      <a:pt x="2167981" y="495768"/>
                    </a:lnTo>
                    <a:lnTo>
                      <a:pt x="6374994" y="495768"/>
                    </a:lnTo>
                    <a:close/>
                  </a:path>
                </a:pathLst>
              </a:custGeom>
              <a:gradFill>
                <a:gsLst>
                  <a:gs pos="0">
                    <a:srgbClr val="99B7B6"/>
                  </a:gs>
                  <a:gs pos="32000">
                    <a:srgbClr val="99B7B6"/>
                  </a:gs>
                  <a:gs pos="48000">
                    <a:srgbClr val="99B7B6">
                      <a:alpha val="20000"/>
                    </a:srgbClr>
                  </a:gs>
                  <a:gs pos="100000">
                    <a:srgbClr val="004B48">
                      <a:alpha val="9803"/>
                    </a:srgbClr>
                  </a:gs>
                </a:gsLst>
                <a:lin ang="0" scaled="0"/>
              </a:gra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" name="Google Shape;93;p7"/>
              <p:cNvSpPr txBox="1"/>
              <p:nvPr/>
            </p:nvSpPr>
            <p:spPr>
              <a:xfrm>
                <a:off x="4896673" y="2887175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…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9" name="Google Shape;94;p7"/>
              <p:cNvSpPr txBox="1"/>
              <p:nvPr/>
            </p:nvSpPr>
            <p:spPr>
              <a:xfrm>
                <a:off x="5025453" y="3380795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Region</a:t>
                </a:r>
                <a:endParaRPr sz="16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0" name="Google Shape;95;p7"/>
              <p:cNvSpPr txBox="1"/>
              <p:nvPr/>
            </p:nvSpPr>
            <p:spPr>
              <a:xfrm>
                <a:off x="5154233" y="3886167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Landscape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1" name="Google Shape;96;p7"/>
              <p:cNvSpPr txBox="1"/>
              <p:nvPr/>
            </p:nvSpPr>
            <p:spPr>
              <a:xfrm>
                <a:off x="5283013" y="4384340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Farm field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2" name="Google Shape;97;p7"/>
              <p:cNvSpPr txBox="1"/>
              <p:nvPr/>
            </p:nvSpPr>
            <p:spPr>
              <a:xfrm>
                <a:off x="5411793" y="4882796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Crop trial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3" name="Google Shape;98;p7"/>
              <p:cNvSpPr txBox="1"/>
              <p:nvPr/>
            </p:nvSpPr>
            <p:spPr>
              <a:xfrm>
                <a:off x="5540573" y="5374902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Plants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4" name="Google Shape;99;p7"/>
              <p:cNvSpPr txBox="1"/>
              <p:nvPr/>
            </p:nvSpPr>
            <p:spPr>
              <a:xfrm>
                <a:off x="5669353" y="5873620"/>
                <a:ext cx="1697700" cy="4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Genes</a:t>
                </a:r>
                <a:endParaRPr sz="16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  <p:sp>
        <p:nvSpPr>
          <p:cNvPr id="68" name="Google Shape;114;p7"/>
          <p:cNvSpPr/>
          <p:nvPr/>
        </p:nvSpPr>
        <p:spPr>
          <a:xfrm>
            <a:off x="5578061" y="2911705"/>
            <a:ext cx="3124500" cy="3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Subjects</a:t>
            </a:r>
            <a:r>
              <a:rPr lang="de-DE" b="1" i="0" u="none" strike="noStrike" cap="non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b="1" i="0" u="none" strike="noStrike" cap="non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and</a:t>
            </a:r>
            <a:r>
              <a:rPr lang="de-DE" b="1" i="0" u="none" strike="noStrike" cap="non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b="1" i="0" u="none" strike="noStrike" cap="non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disciplines</a:t>
            </a:r>
            <a:endParaRPr sz="1600" b="0" i="0" u="none" strike="noStrike" cap="none"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grpSp>
        <p:nvGrpSpPr>
          <p:cNvPr id="5" name="Gruppieren 4"/>
          <p:cNvGrpSpPr/>
          <p:nvPr/>
        </p:nvGrpSpPr>
        <p:grpSpPr>
          <a:xfrm>
            <a:off x="5639298" y="3391923"/>
            <a:ext cx="2986946" cy="2648953"/>
            <a:chOff x="5639298" y="3391923"/>
            <a:chExt cx="2986946" cy="2648953"/>
          </a:xfrm>
        </p:grpSpPr>
        <p:sp>
          <p:nvSpPr>
            <p:cNvPr id="74" name="Google Shape;212;p22"/>
            <p:cNvSpPr/>
            <p:nvPr/>
          </p:nvSpPr>
          <p:spPr>
            <a:xfrm>
              <a:off x="6442209" y="4535071"/>
              <a:ext cx="690563" cy="362511"/>
            </a:xfrm>
            <a:custGeom>
              <a:avLst/>
              <a:gdLst/>
              <a:ahLst/>
              <a:cxnLst/>
              <a:rect l="l" t="t" r="r" b="b"/>
              <a:pathLst>
                <a:path w="644988" h="363969" extrusionOk="0">
                  <a:moveTo>
                    <a:pt x="6009" y="0"/>
                  </a:moveTo>
                  <a:cubicBezTo>
                    <a:pt x="266940" y="0"/>
                    <a:pt x="496992" y="132204"/>
                    <a:pt x="632838" y="333282"/>
                  </a:cubicBezTo>
                  <a:lnTo>
                    <a:pt x="644988" y="355666"/>
                  </a:lnTo>
                  <a:lnTo>
                    <a:pt x="640481" y="363969"/>
                  </a:lnTo>
                  <a:lnTo>
                    <a:pt x="566110" y="360213"/>
                  </a:lnTo>
                  <a:cubicBezTo>
                    <a:pt x="337401" y="336987"/>
                    <a:pt x="138833" y="211805"/>
                    <a:pt x="16571" y="30834"/>
                  </a:cubicBezTo>
                  <a:lnTo>
                    <a:pt x="0" y="304"/>
                  </a:lnTo>
                  <a:lnTo>
                    <a:pt x="6009" y="0"/>
                  </a:lnTo>
                  <a:close/>
                </a:path>
              </a:pathLst>
            </a:custGeom>
            <a:solidFill>
              <a:srgbClr val="193B39">
                <a:alpha val="83530"/>
              </a:srgb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900" i="0" u="none" strike="noStrike" cap="none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5" name="Google Shape;213;p22"/>
            <p:cNvSpPr/>
            <p:nvPr/>
          </p:nvSpPr>
          <p:spPr>
            <a:xfrm>
              <a:off x="7132771" y="4535071"/>
              <a:ext cx="687254" cy="362356"/>
            </a:xfrm>
            <a:custGeom>
              <a:avLst/>
              <a:gdLst/>
              <a:ahLst/>
              <a:cxnLst/>
              <a:rect l="l" t="t" r="r" b="b"/>
              <a:pathLst>
                <a:path w="641897" h="363813" extrusionOk="0">
                  <a:moveTo>
                    <a:pt x="638978" y="0"/>
                  </a:moveTo>
                  <a:lnTo>
                    <a:pt x="641897" y="148"/>
                  </a:lnTo>
                  <a:lnTo>
                    <a:pt x="625241" y="30834"/>
                  </a:lnTo>
                  <a:cubicBezTo>
                    <a:pt x="502980" y="211805"/>
                    <a:pt x="304411" y="336987"/>
                    <a:pt x="75702" y="360213"/>
                  </a:cubicBezTo>
                  <a:lnTo>
                    <a:pt x="4422" y="363813"/>
                  </a:lnTo>
                  <a:lnTo>
                    <a:pt x="0" y="355666"/>
                  </a:lnTo>
                  <a:lnTo>
                    <a:pt x="12149" y="333282"/>
                  </a:lnTo>
                  <a:cubicBezTo>
                    <a:pt x="147995" y="132204"/>
                    <a:pt x="378048" y="0"/>
                    <a:pt x="638978" y="0"/>
                  </a:cubicBezTo>
                  <a:close/>
                </a:path>
              </a:pathLst>
            </a:custGeom>
            <a:solidFill>
              <a:srgbClr val="193B39">
                <a:alpha val="83530"/>
              </a:srgb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900" i="0" u="none" strike="noStrike" cap="none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6" name="Google Shape;214;p22"/>
            <p:cNvSpPr/>
            <p:nvPr/>
          </p:nvSpPr>
          <p:spPr>
            <a:xfrm>
              <a:off x="7007555" y="4897427"/>
              <a:ext cx="250430" cy="789207"/>
            </a:xfrm>
            <a:custGeom>
              <a:avLst/>
              <a:gdLst/>
              <a:ahLst/>
              <a:cxnLst/>
              <a:rect l="l" t="t" r="r" b="b"/>
              <a:pathLst>
                <a:path w="233903" h="792381" extrusionOk="0">
                  <a:moveTo>
                    <a:pt x="121374" y="0"/>
                  </a:moveTo>
                  <a:lnTo>
                    <a:pt x="174498" y="97875"/>
                  </a:lnTo>
                  <a:cubicBezTo>
                    <a:pt x="212751" y="188313"/>
                    <a:pt x="233903" y="287745"/>
                    <a:pt x="233903" y="392117"/>
                  </a:cubicBezTo>
                  <a:cubicBezTo>
                    <a:pt x="233903" y="496489"/>
                    <a:pt x="212751" y="595921"/>
                    <a:pt x="174498" y="686359"/>
                  </a:cubicBezTo>
                  <a:lnTo>
                    <a:pt x="116952" y="792381"/>
                  </a:lnTo>
                  <a:lnTo>
                    <a:pt x="59405" y="686359"/>
                  </a:lnTo>
                  <a:cubicBezTo>
                    <a:pt x="21153" y="595921"/>
                    <a:pt x="0" y="496489"/>
                    <a:pt x="0" y="392117"/>
                  </a:cubicBezTo>
                  <a:cubicBezTo>
                    <a:pt x="0" y="287745"/>
                    <a:pt x="21153" y="188313"/>
                    <a:pt x="59405" y="97875"/>
                  </a:cubicBezTo>
                  <a:lnTo>
                    <a:pt x="112445" y="156"/>
                  </a:lnTo>
                  <a:lnTo>
                    <a:pt x="115364" y="303"/>
                  </a:lnTo>
                  <a:lnTo>
                    <a:pt x="121374" y="0"/>
                  </a:lnTo>
                  <a:close/>
                </a:path>
              </a:pathLst>
            </a:custGeom>
            <a:solidFill>
              <a:srgbClr val="193B39">
                <a:alpha val="83530"/>
              </a:srgbClr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900" i="0" u="none" strike="noStrike" cap="none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7" name="Google Shape;215;p22"/>
            <p:cNvSpPr/>
            <p:nvPr/>
          </p:nvSpPr>
          <p:spPr>
            <a:xfrm>
              <a:off x="6321726" y="3391923"/>
              <a:ext cx="1618689" cy="1497389"/>
            </a:xfrm>
            <a:custGeom>
              <a:avLst/>
              <a:gdLst/>
              <a:ahLst/>
              <a:cxnLst/>
              <a:rect l="l" t="t" r="r" b="b"/>
              <a:pathLst>
                <a:path w="1511860" h="1503410" extrusionOk="0">
                  <a:moveTo>
                    <a:pt x="755930" y="0"/>
                  </a:moveTo>
                  <a:cubicBezTo>
                    <a:pt x="1173419" y="0"/>
                    <a:pt x="1511860" y="338441"/>
                    <a:pt x="1511860" y="755930"/>
                  </a:cubicBezTo>
                  <a:cubicBezTo>
                    <a:pt x="1511860" y="860302"/>
                    <a:pt x="1490708" y="959734"/>
                    <a:pt x="1452455" y="1050172"/>
                  </a:cubicBezTo>
                  <a:lnTo>
                    <a:pt x="1399415" y="1147892"/>
                  </a:lnTo>
                  <a:lnTo>
                    <a:pt x="1396496" y="1147744"/>
                  </a:lnTo>
                  <a:cubicBezTo>
                    <a:pt x="1135566" y="1147744"/>
                    <a:pt x="905513" y="1279948"/>
                    <a:pt x="769667" y="1481026"/>
                  </a:cubicBezTo>
                  <a:lnTo>
                    <a:pt x="757518" y="1503410"/>
                  </a:lnTo>
                  <a:lnTo>
                    <a:pt x="745368" y="1481026"/>
                  </a:lnTo>
                  <a:cubicBezTo>
                    <a:pt x="609522" y="1279948"/>
                    <a:pt x="379470" y="1147744"/>
                    <a:pt x="118539" y="1147744"/>
                  </a:cubicBezTo>
                  <a:lnTo>
                    <a:pt x="112530" y="1148048"/>
                  </a:lnTo>
                  <a:lnTo>
                    <a:pt x="59405" y="1050172"/>
                  </a:lnTo>
                  <a:cubicBezTo>
                    <a:pt x="21153" y="959734"/>
                    <a:pt x="0" y="860302"/>
                    <a:pt x="0" y="755930"/>
                  </a:cubicBezTo>
                  <a:cubicBezTo>
                    <a:pt x="0" y="338441"/>
                    <a:pt x="338441" y="0"/>
                    <a:pt x="755930" y="0"/>
                  </a:cubicBezTo>
                  <a:close/>
                </a:path>
              </a:pathLst>
            </a:custGeom>
            <a:solidFill>
              <a:srgbClr val="74B549"/>
            </a:solidFill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600" dirty="0" smtClean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Plant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1600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8" name="Google Shape;216;p22"/>
            <p:cNvSpPr/>
            <p:nvPr/>
          </p:nvSpPr>
          <p:spPr>
            <a:xfrm>
              <a:off x="7132771" y="4535218"/>
              <a:ext cx="1493473" cy="1505658"/>
            </a:xfrm>
            <a:custGeom>
              <a:avLst/>
              <a:gdLst/>
              <a:ahLst/>
              <a:cxnLst/>
              <a:rect l="l" t="t" r="r" b="b"/>
              <a:pathLst>
                <a:path w="1394908" h="1511712" extrusionOk="0">
                  <a:moveTo>
                    <a:pt x="641897" y="0"/>
                  </a:moveTo>
                  <a:lnTo>
                    <a:pt x="716268" y="3755"/>
                  </a:lnTo>
                  <a:cubicBezTo>
                    <a:pt x="1097450" y="42466"/>
                    <a:pt x="1394908" y="364386"/>
                    <a:pt x="1394908" y="755782"/>
                  </a:cubicBezTo>
                  <a:cubicBezTo>
                    <a:pt x="1394908" y="1173271"/>
                    <a:pt x="1056467" y="1511712"/>
                    <a:pt x="638978" y="1511712"/>
                  </a:cubicBezTo>
                  <a:cubicBezTo>
                    <a:pt x="378048" y="1511712"/>
                    <a:pt x="147995" y="1379509"/>
                    <a:pt x="12149" y="1178430"/>
                  </a:cubicBezTo>
                  <a:lnTo>
                    <a:pt x="0" y="1156046"/>
                  </a:lnTo>
                  <a:lnTo>
                    <a:pt x="57546" y="1050024"/>
                  </a:lnTo>
                  <a:cubicBezTo>
                    <a:pt x="95799" y="959586"/>
                    <a:pt x="116951" y="860154"/>
                    <a:pt x="116951" y="755782"/>
                  </a:cubicBezTo>
                  <a:cubicBezTo>
                    <a:pt x="116951" y="651410"/>
                    <a:pt x="95799" y="551978"/>
                    <a:pt x="57546" y="461540"/>
                  </a:cubicBezTo>
                  <a:lnTo>
                    <a:pt x="4422" y="363665"/>
                  </a:lnTo>
                  <a:lnTo>
                    <a:pt x="75702" y="360065"/>
                  </a:lnTo>
                  <a:cubicBezTo>
                    <a:pt x="304411" y="336839"/>
                    <a:pt x="502980" y="211657"/>
                    <a:pt x="625241" y="30686"/>
                  </a:cubicBezTo>
                  <a:lnTo>
                    <a:pt x="641897" y="0"/>
                  </a:lnTo>
                  <a:close/>
                </a:path>
              </a:pathLst>
            </a:custGeom>
            <a:solidFill>
              <a:srgbClr val="00917A"/>
            </a:solidFill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600" dirty="0" err="1" smtClean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Soil</a:t>
              </a:r>
              <a:endParaRPr lang="de-DE" sz="1600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79" name="Google Shape;217;p22"/>
            <p:cNvSpPr/>
            <p:nvPr/>
          </p:nvSpPr>
          <p:spPr>
            <a:xfrm>
              <a:off x="5639298" y="4535373"/>
              <a:ext cx="1493473" cy="1505502"/>
            </a:xfrm>
            <a:custGeom>
              <a:avLst/>
              <a:gdLst/>
              <a:ahLst/>
              <a:cxnLst/>
              <a:rect l="l" t="t" r="r" b="b"/>
              <a:pathLst>
                <a:path w="1394909" h="1511556" extrusionOk="0">
                  <a:moveTo>
                    <a:pt x="749921" y="0"/>
                  </a:moveTo>
                  <a:lnTo>
                    <a:pt x="766492" y="30530"/>
                  </a:lnTo>
                  <a:cubicBezTo>
                    <a:pt x="888754" y="211501"/>
                    <a:pt x="1087322" y="336683"/>
                    <a:pt x="1316031" y="359909"/>
                  </a:cubicBezTo>
                  <a:lnTo>
                    <a:pt x="1390402" y="363665"/>
                  </a:lnTo>
                  <a:lnTo>
                    <a:pt x="1337362" y="461384"/>
                  </a:lnTo>
                  <a:cubicBezTo>
                    <a:pt x="1299110" y="551822"/>
                    <a:pt x="1277957" y="651254"/>
                    <a:pt x="1277957" y="755626"/>
                  </a:cubicBezTo>
                  <a:cubicBezTo>
                    <a:pt x="1277957" y="859998"/>
                    <a:pt x="1299110" y="959430"/>
                    <a:pt x="1337362" y="1049868"/>
                  </a:cubicBezTo>
                  <a:lnTo>
                    <a:pt x="1394909" y="1155890"/>
                  </a:lnTo>
                  <a:lnTo>
                    <a:pt x="1382759" y="1178274"/>
                  </a:lnTo>
                  <a:cubicBezTo>
                    <a:pt x="1246913" y="1379353"/>
                    <a:pt x="1016861" y="1511556"/>
                    <a:pt x="755930" y="1511556"/>
                  </a:cubicBezTo>
                  <a:cubicBezTo>
                    <a:pt x="338441" y="1511556"/>
                    <a:pt x="0" y="1173115"/>
                    <a:pt x="0" y="755626"/>
                  </a:cubicBezTo>
                  <a:cubicBezTo>
                    <a:pt x="0" y="364230"/>
                    <a:pt x="297458" y="42310"/>
                    <a:pt x="678640" y="3599"/>
                  </a:cubicBezTo>
                  <a:lnTo>
                    <a:pt x="749921" y="0"/>
                  </a:lnTo>
                  <a:close/>
                </a:path>
              </a:pathLst>
            </a:custGeom>
            <a:solidFill>
              <a:srgbClr val="A7C637"/>
            </a:solidFill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600" dirty="0" smtClean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Environment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de-DE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56" name="Google Shape;222;p22"/>
          <p:cNvGrpSpPr>
            <a:grpSpLocks noChangeAspect="1"/>
          </p:cNvGrpSpPr>
          <p:nvPr/>
        </p:nvGrpSpPr>
        <p:grpSpPr>
          <a:xfrm>
            <a:off x="9037473" y="2750890"/>
            <a:ext cx="2897425" cy="3648154"/>
            <a:chOff x="8750606" y="2242826"/>
            <a:chExt cx="3175272" cy="4040909"/>
          </a:xfrm>
        </p:grpSpPr>
        <p:sp>
          <p:nvSpPr>
            <p:cNvPr id="57" name="Google Shape;223;p22"/>
            <p:cNvSpPr/>
            <p:nvPr/>
          </p:nvSpPr>
          <p:spPr>
            <a:xfrm>
              <a:off x="8750606" y="2242826"/>
              <a:ext cx="3175200" cy="4677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37382"/>
                </a:lnSpc>
                <a:spcBef>
                  <a:spcPts val="1560"/>
                </a:spcBef>
                <a:spcAft>
                  <a:spcPts val="0"/>
                </a:spcAft>
                <a:buNone/>
              </a:pPr>
              <a:r>
                <a:rPr lang="de-DE" b="1" dirty="0" smtClean="0">
                  <a:solidFill>
                    <a:srgbClr val="004B48"/>
                  </a:solidFill>
                  <a:latin typeface="Fira Sans Medium" panose="020B0603050000020004" pitchFamily="34" charset="0"/>
                  <a:ea typeface="Fira Sans"/>
                  <a:cs typeface="Fira Sans"/>
                  <a:sym typeface="Fira Sans"/>
                </a:rPr>
                <a:t>Data </a:t>
              </a:r>
              <a:r>
                <a:rPr lang="de-DE" b="1" dirty="0" err="1" smtClean="0">
                  <a:solidFill>
                    <a:srgbClr val="004B48"/>
                  </a:solidFill>
                  <a:latin typeface="Fira Sans Medium" panose="020B0603050000020004" pitchFamily="34" charset="0"/>
                  <a:ea typeface="Fira Sans"/>
                  <a:cs typeface="Fira Sans"/>
                  <a:sym typeface="Fira Sans"/>
                </a:rPr>
                <a:t>categories</a:t>
              </a:r>
              <a:endParaRPr lang="de-DE" b="1" dirty="0" smtClean="0">
                <a:solidFill>
                  <a:srgbClr val="004B48"/>
                </a:solidFill>
                <a:latin typeface="Fira Sans Medium" panose="020B0603050000020004" pitchFamily="34" charset="0"/>
                <a:ea typeface="Fira Sans"/>
                <a:cs typeface="Fira Sans"/>
                <a:sym typeface="Fira Sans"/>
              </a:endParaRPr>
            </a:p>
          </p:txBody>
        </p:sp>
        <p:grpSp>
          <p:nvGrpSpPr>
            <p:cNvPr id="58" name="Google Shape;224;p22"/>
            <p:cNvGrpSpPr/>
            <p:nvPr/>
          </p:nvGrpSpPr>
          <p:grpSpPr>
            <a:xfrm>
              <a:off x="8750606" y="2814785"/>
              <a:ext cx="3175272" cy="3468950"/>
              <a:chOff x="8750606" y="2814785"/>
              <a:chExt cx="3175272" cy="3468950"/>
            </a:xfrm>
          </p:grpSpPr>
          <p:sp>
            <p:nvSpPr>
              <p:cNvPr id="59" name="Google Shape;225;p22"/>
              <p:cNvSpPr/>
              <p:nvPr/>
            </p:nvSpPr>
            <p:spPr>
              <a:xfrm>
                <a:off x="8750606" y="2814785"/>
                <a:ext cx="1567800" cy="981000"/>
              </a:xfrm>
              <a:prstGeom prst="snipRoundRect">
                <a:avLst>
                  <a:gd name="adj1" fmla="val 16667"/>
                  <a:gd name="adj2" fmla="val 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400" b="0" i="0" u="none" strike="noStrike" cap="none" dirty="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time-</a:t>
                </a:r>
                <a:r>
                  <a:rPr lang="de-DE" sz="1400" b="0" i="0" u="none" strike="noStrike" cap="none" dirty="0" err="1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series</a:t>
                </a:r>
                <a:endParaRPr sz="1400" b="0" i="0" u="none" strike="noStrike" cap="none" dirty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  <p:sp>
            <p:nvSpPr>
              <p:cNvPr id="60" name="Google Shape;226;p22"/>
              <p:cNvSpPr/>
              <p:nvPr/>
            </p:nvSpPr>
            <p:spPr>
              <a:xfrm>
                <a:off x="8750607" y="4873377"/>
                <a:ext cx="1567800" cy="979500"/>
              </a:xfrm>
              <a:prstGeom prst="round2DiagRect">
                <a:avLst>
                  <a:gd name="adj1" fmla="val 0"/>
                  <a:gd name="adj2" fmla="val 0"/>
                </a:avLst>
              </a:prstGeom>
              <a:solidFill>
                <a:srgbClr val="74B549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4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legacy data</a:t>
                </a:r>
                <a:endParaRPr sz="1400" b="0" i="0" u="none" strike="noStrike" cap="none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  <p:sp>
            <p:nvSpPr>
              <p:cNvPr id="61" name="Google Shape;227;p22"/>
              <p:cNvSpPr/>
              <p:nvPr/>
            </p:nvSpPr>
            <p:spPr>
              <a:xfrm>
                <a:off x="8750607" y="3844202"/>
                <a:ext cx="1567800" cy="979500"/>
              </a:xfrm>
              <a:prstGeom prst="round2DiagRect">
                <a:avLst>
                  <a:gd name="adj1" fmla="val 0"/>
                  <a:gd name="adj2" fmla="val 0"/>
                </a:avLst>
              </a:prstGeom>
              <a:solidFill>
                <a:srgbClr val="00917A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4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Farming 4.0</a:t>
                </a:r>
                <a:endParaRPr sz="1400" b="0" i="0" u="none" strike="noStrike" cap="none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  <p:sp>
            <p:nvSpPr>
              <p:cNvPr id="62" name="Google Shape;228;p22"/>
              <p:cNvSpPr/>
              <p:nvPr/>
            </p:nvSpPr>
            <p:spPr>
              <a:xfrm>
                <a:off x="10357929" y="4873377"/>
                <a:ext cx="1567800" cy="979500"/>
              </a:xfrm>
              <a:prstGeom prst="round2DiagRect">
                <a:avLst>
                  <a:gd name="adj1" fmla="val 0"/>
                  <a:gd name="adj2" fmla="val 0"/>
                </a:avLst>
              </a:prstGeom>
              <a:solidFill>
                <a:srgbClr val="00917A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4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omics data</a:t>
                </a:r>
                <a:endParaRPr sz="1400" b="0" i="0" u="none" strike="noStrike" cap="none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  <p:sp>
            <p:nvSpPr>
              <p:cNvPr id="63" name="Google Shape;229;p22"/>
              <p:cNvSpPr/>
              <p:nvPr/>
            </p:nvSpPr>
            <p:spPr>
              <a:xfrm>
                <a:off x="10357929" y="3844202"/>
                <a:ext cx="1567800" cy="979500"/>
              </a:xfrm>
              <a:prstGeom prst="round2DiagRect">
                <a:avLst>
                  <a:gd name="adj1" fmla="val 0"/>
                  <a:gd name="adj2" fmla="val 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4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sensitive data</a:t>
                </a:r>
                <a:endParaRPr sz="1400" b="0" i="0" u="none" strike="noStrike" cap="none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  <p:sp>
            <p:nvSpPr>
              <p:cNvPr id="64" name="Google Shape;230;p22"/>
              <p:cNvSpPr/>
              <p:nvPr/>
            </p:nvSpPr>
            <p:spPr>
              <a:xfrm>
                <a:off x="10357929" y="2816275"/>
                <a:ext cx="1567800" cy="979500"/>
              </a:xfrm>
              <a:prstGeom prst="round2DiagRect">
                <a:avLst>
                  <a:gd name="adj1" fmla="val 0"/>
                  <a:gd name="adj2" fmla="val 0"/>
                </a:avLst>
              </a:prstGeom>
              <a:solidFill>
                <a:srgbClr val="74B549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4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geo data</a:t>
                </a:r>
                <a:endParaRPr sz="1400" b="0" i="0" u="none" strike="noStrike" cap="none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  <p:pic>
            <p:nvPicPr>
              <p:cNvPr id="65" name="Google Shape;231;p22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9273160" y="3003618"/>
                <a:ext cx="437226" cy="410788"/>
              </a:xfrm>
              <a:prstGeom prst="rect">
                <a:avLst/>
              </a:prstGeom>
              <a:solidFill>
                <a:srgbClr val="A7C637"/>
              </a:solidFill>
              <a:ln>
                <a:noFill/>
              </a:ln>
            </p:spPr>
          </p:pic>
          <p:pic>
            <p:nvPicPr>
              <p:cNvPr id="66" name="Google Shape;232;p22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11047341" y="3003618"/>
                <a:ext cx="189124" cy="410787"/>
              </a:xfrm>
              <a:prstGeom prst="rect">
                <a:avLst/>
              </a:prstGeom>
              <a:solidFill>
                <a:srgbClr val="74B549"/>
              </a:solidFill>
              <a:ln>
                <a:noFill/>
              </a:ln>
            </p:spPr>
          </p:pic>
          <p:pic>
            <p:nvPicPr>
              <p:cNvPr id="67" name="Google Shape;233;p22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9382065" y="3982718"/>
                <a:ext cx="394520" cy="412822"/>
              </a:xfrm>
              <a:prstGeom prst="rect">
                <a:avLst/>
              </a:prstGeom>
              <a:solidFill>
                <a:srgbClr val="00917A"/>
              </a:solidFill>
              <a:ln>
                <a:noFill/>
              </a:ln>
            </p:spPr>
          </p:pic>
          <p:pic>
            <p:nvPicPr>
              <p:cNvPr id="71" name="Google Shape;234;p22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10876517" y="4074229"/>
                <a:ext cx="530772" cy="32131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2" name="Google Shape;235;p22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9336456" y="5060720"/>
                <a:ext cx="310636" cy="453010"/>
              </a:xfrm>
              <a:prstGeom prst="rect">
                <a:avLst/>
              </a:prstGeom>
              <a:solidFill>
                <a:srgbClr val="74B549"/>
              </a:solidFill>
              <a:ln>
                <a:noFill/>
              </a:ln>
            </p:spPr>
          </p:pic>
          <p:pic>
            <p:nvPicPr>
              <p:cNvPr id="73" name="Google Shape;236;p22"/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 rot="-2271809">
                <a:off x="10929091" y="5162881"/>
                <a:ext cx="425624" cy="252326"/>
              </a:xfrm>
              <a:prstGeom prst="rect">
                <a:avLst/>
              </a:prstGeom>
              <a:solidFill>
                <a:srgbClr val="00917A"/>
              </a:solidFill>
              <a:ln>
                <a:noFill/>
              </a:ln>
            </p:spPr>
          </p:pic>
          <p:grpSp>
            <p:nvGrpSpPr>
              <p:cNvPr id="80" name="Google Shape;237;p22"/>
              <p:cNvGrpSpPr/>
              <p:nvPr/>
            </p:nvGrpSpPr>
            <p:grpSpPr>
              <a:xfrm>
                <a:off x="8750678" y="5895235"/>
                <a:ext cx="3175200" cy="388500"/>
                <a:chOff x="8750678" y="5895235"/>
                <a:chExt cx="3175200" cy="388500"/>
              </a:xfrm>
            </p:grpSpPr>
            <p:sp>
              <p:nvSpPr>
                <p:cNvPr id="81" name="Google Shape;238;p22"/>
                <p:cNvSpPr/>
                <p:nvPr/>
              </p:nvSpPr>
              <p:spPr>
                <a:xfrm rot="10800000">
                  <a:off x="8750678" y="5895235"/>
                  <a:ext cx="3175200" cy="388500"/>
                </a:xfrm>
                <a:prstGeom prst="snipRoundRect">
                  <a:avLst>
                    <a:gd name="adj1" fmla="val 39552"/>
                    <a:gd name="adj2" fmla="val 0"/>
                  </a:avLst>
                </a:prstGeom>
                <a:solidFill>
                  <a:srgbClr val="A7C63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600"/>
                    <a:buFont typeface="Arial"/>
                    <a:buNone/>
                  </a:pPr>
                  <a:endPara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endParaRPr>
                </a:p>
              </p:txBody>
            </p:sp>
            <p:sp>
              <p:nvSpPr>
                <p:cNvPr id="82" name="Google Shape;239;p22"/>
                <p:cNvSpPr/>
                <p:nvPr/>
              </p:nvSpPr>
              <p:spPr>
                <a:xfrm>
                  <a:off x="9579325" y="5939356"/>
                  <a:ext cx="1517700" cy="308100"/>
                </a:xfrm>
                <a:prstGeom prst="rect">
                  <a:avLst/>
                </a:prstGeom>
                <a:solidFill>
                  <a:srgbClr val="A7C637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600"/>
                    <a:buFont typeface="Arial"/>
                    <a:buNone/>
                  </a:pPr>
                  <a:r>
                    <a:rPr lang="de-DE" sz="1600" b="1" i="0" u="none" strike="noStrike" cap="none">
                      <a:solidFill>
                        <a:srgbClr val="FFFFFF"/>
                      </a:solidFill>
                      <a:latin typeface="Fira Sans"/>
                      <a:ea typeface="Fira Sans"/>
                      <a:cs typeface="Fira Sans"/>
                      <a:sym typeface="Fira Sans"/>
                    </a:rPr>
                    <a:t>…</a:t>
                  </a:r>
                  <a:endParaRPr sz="1600" b="1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endParaRPr>
                </a:p>
              </p:txBody>
            </p:sp>
          </p:grpSp>
        </p:grpSp>
      </p:grpSp>
      <p:sp>
        <p:nvSpPr>
          <p:cNvPr id="55" name="Google Shape;117;p7"/>
          <p:cNvSpPr/>
          <p:nvPr/>
        </p:nvSpPr>
        <p:spPr>
          <a:xfrm>
            <a:off x="478367" y="1573848"/>
            <a:ext cx="77379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2067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>
                <a:solidFill>
                  <a:srgbClr val="414143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→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Sustainable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solutions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require</a:t>
            </a:r>
            <a:r>
              <a:rPr lang="de-D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an 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agrosystem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approach</a:t>
            </a:r>
            <a:r>
              <a:rPr lang="de-D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/>
            </a:r>
            <a:br>
              <a:rPr lang="de-D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endParaRPr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163852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83;p9"/>
          <p:cNvGrpSpPr/>
          <p:nvPr/>
        </p:nvGrpSpPr>
        <p:grpSpPr>
          <a:xfrm>
            <a:off x="5706093" y="1444417"/>
            <a:ext cx="6238200" cy="1254301"/>
            <a:chOff x="5706093" y="1330117"/>
            <a:chExt cx="6238200" cy="1254301"/>
          </a:xfrm>
        </p:grpSpPr>
        <p:sp>
          <p:nvSpPr>
            <p:cNvPr id="122" name="Google Shape;184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85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86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Heterogeneous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landscape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of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data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infrastructures</a:t>
              </a:r>
              <a:endParaRPr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</a:endParaRPr>
            </a:p>
          </p:txBody>
        </p:sp>
      </p:grpSp>
      <p:grpSp>
        <p:nvGrpSpPr>
          <p:cNvPr id="125" name="Google Shape;191;p9"/>
          <p:cNvGrpSpPr/>
          <p:nvPr/>
        </p:nvGrpSpPr>
        <p:grpSpPr>
          <a:xfrm>
            <a:off x="5698473" y="2645839"/>
            <a:ext cx="6238200" cy="1254301"/>
            <a:chOff x="5706093" y="1330117"/>
            <a:chExt cx="6238200" cy="1254301"/>
          </a:xfrm>
        </p:grpSpPr>
        <p:sp>
          <p:nvSpPr>
            <p:cNvPr id="126" name="Google Shape;192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93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94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lnSpc>
                  <a:spcPct val="115000"/>
                </a:lnSpc>
              </a:pP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Heterogeneous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data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and</a:t>
              </a: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standards</a:t>
              </a:r>
              <a:endParaRPr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</a:endParaRPr>
            </a:p>
          </p:txBody>
        </p:sp>
      </p:grpSp>
      <p:grpSp>
        <p:nvGrpSpPr>
          <p:cNvPr id="129" name="Google Shape;195;p9"/>
          <p:cNvGrpSpPr/>
          <p:nvPr/>
        </p:nvGrpSpPr>
        <p:grpSpPr>
          <a:xfrm>
            <a:off x="5706093" y="3944783"/>
            <a:ext cx="6238200" cy="998366"/>
            <a:chOff x="5706093" y="1330117"/>
            <a:chExt cx="6238200" cy="1254301"/>
          </a:xfrm>
        </p:grpSpPr>
        <p:sp>
          <p:nvSpPr>
            <p:cNvPr id="130" name="Google Shape;196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97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98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lnSpc>
                  <a:spcPct val="115000"/>
                </a:lnSpc>
              </a:pP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Data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quality</a:t>
              </a:r>
              <a:endParaRPr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</a:endParaRPr>
            </a:p>
          </p:txBody>
        </p:sp>
      </p:grpSp>
      <p:grpSp>
        <p:nvGrpSpPr>
          <p:cNvPr id="133" name="Google Shape;199;p9"/>
          <p:cNvGrpSpPr/>
          <p:nvPr/>
        </p:nvGrpSpPr>
        <p:grpSpPr>
          <a:xfrm>
            <a:off x="5706093" y="5092277"/>
            <a:ext cx="6238200" cy="1254301"/>
            <a:chOff x="5706093" y="1330117"/>
            <a:chExt cx="6238200" cy="1254301"/>
          </a:xfrm>
        </p:grpSpPr>
        <p:sp>
          <p:nvSpPr>
            <p:cNvPr id="134" name="Google Shape;200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201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202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R="0" lvl="0" inden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Legal </a:t>
              </a:r>
              <a:r>
                <a:rPr lang="de-DE" dirty="0" err="1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questions</a:t>
              </a:r>
              <a:endParaRPr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600" dirty="0"/>
              <a:t>Agrosystem </a:t>
            </a:r>
            <a:r>
              <a:rPr lang="de-DE" sz="2600" dirty="0" err="1"/>
              <a:t>research</a:t>
            </a:r>
            <a:r>
              <a:rPr lang="de-DE" sz="2600" dirty="0"/>
              <a:t>: </a:t>
            </a:r>
            <a:r>
              <a:rPr lang="de-DE" sz="2600" dirty="0" err="1"/>
              <a:t>current</a:t>
            </a:r>
            <a:r>
              <a:rPr lang="de-DE" sz="2600" dirty="0"/>
              <a:t> RDM </a:t>
            </a:r>
            <a:r>
              <a:rPr lang="de-DE" sz="2600" dirty="0" err="1"/>
              <a:t>challenges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09.12.2024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sp>
        <p:nvSpPr>
          <p:cNvPr id="69" name="Google Shape;270;p24"/>
          <p:cNvSpPr>
            <a:spLocks noChangeAspect="1"/>
          </p:cNvSpPr>
          <p:nvPr/>
        </p:nvSpPr>
        <p:spPr>
          <a:xfrm>
            <a:off x="1918294" y="2653299"/>
            <a:ext cx="1803287" cy="1821655"/>
          </a:xfrm>
          <a:prstGeom prst="round2DiagRect">
            <a:avLst>
              <a:gd name="adj1" fmla="val 12880"/>
              <a:gd name="adj2" fmla="val 0"/>
            </a:avLst>
          </a:prstGeom>
          <a:solidFill>
            <a:srgbClr val="A7C63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2000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pic>
        <p:nvPicPr>
          <p:cNvPr id="83" name="Google Shape;320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381207" y="3734845"/>
            <a:ext cx="800412" cy="537007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321;p24"/>
          <p:cNvSpPr txBox="1"/>
          <p:nvPr/>
        </p:nvSpPr>
        <p:spPr>
          <a:xfrm>
            <a:off x="1822321" y="2906752"/>
            <a:ext cx="2030683" cy="828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DE" b="1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Agrosystem</a:t>
            </a:r>
            <a:endParaRPr b="0" i="0" u="none" strike="noStrike" cap="none" dirty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DE" b="1" i="0" u="none" strike="noStrike" cap="none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Community</a:t>
            </a:r>
            <a:endParaRPr b="0" i="0" u="none" strike="noStrike" cap="none" dirty="0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85" name="Google Shape;203;p9"/>
          <p:cNvGrpSpPr/>
          <p:nvPr/>
        </p:nvGrpSpPr>
        <p:grpSpPr>
          <a:xfrm>
            <a:off x="107454" y="2622352"/>
            <a:ext cx="10604534" cy="1112493"/>
            <a:chOff x="107454" y="2622352"/>
            <a:chExt cx="10604534" cy="1112493"/>
          </a:xfrm>
        </p:grpSpPr>
        <p:sp>
          <p:nvSpPr>
            <p:cNvPr id="86" name="Google Shape;204;p9"/>
            <p:cNvSpPr/>
            <p:nvPr/>
          </p:nvSpPr>
          <p:spPr>
            <a:xfrm>
              <a:off x="107454" y="2622352"/>
              <a:ext cx="1874683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How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can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I </a:t>
              </a:r>
              <a:r>
                <a:rPr lang="de-DE" sz="1600" dirty="0" err="1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best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publish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my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 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sp>
          <p:nvSpPr>
            <p:cNvPr id="87" name="Google Shape;205;p9"/>
            <p:cNvSpPr/>
            <p:nvPr/>
          </p:nvSpPr>
          <p:spPr>
            <a:xfrm>
              <a:off x="3853004" y="2741372"/>
              <a:ext cx="1846800" cy="568800"/>
            </a:xfrm>
            <a:prstGeom prst="round2DiagRect">
              <a:avLst>
                <a:gd name="adj1" fmla="val 6531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Which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measuring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method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was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used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for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e.g.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soil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pH?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grpSp>
          <p:nvGrpSpPr>
            <p:cNvPr id="88" name="Google Shape;206;p9"/>
            <p:cNvGrpSpPr/>
            <p:nvPr/>
          </p:nvGrpSpPr>
          <p:grpSpPr>
            <a:xfrm>
              <a:off x="5934873" y="3263357"/>
              <a:ext cx="4777115" cy="471488"/>
              <a:chOff x="738522" y="2159918"/>
              <a:chExt cx="4777115" cy="471488"/>
            </a:xfrm>
          </p:grpSpPr>
          <p:pic>
            <p:nvPicPr>
              <p:cNvPr id="89" name="Google Shape;207;p9"/>
              <p:cNvPicPr preferRelativeResize="0"/>
              <p:nvPr/>
            </p:nvPicPr>
            <p:blipFill rotWithShape="1">
              <a:blip r:embed="rId3">
                <a:alphaModFix/>
              </a:blip>
              <a:srcRect l="5686" t="3475" r="5880" b="3855"/>
              <a:stretch/>
            </p:blipFill>
            <p:spPr>
              <a:xfrm>
                <a:off x="738522" y="2159918"/>
                <a:ext cx="471488" cy="47148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0" name="Google Shape;208;p9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3095095" y="2248102"/>
                <a:ext cx="1071767" cy="32022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1" name="Google Shape;209;p9" descr="https://bigdata.cgiar.org/wp-content/uploads/2020/01/Miappe-logo-500px.png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4368866" y="2251922"/>
                <a:ext cx="1146771" cy="30962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2" name="Google Shape;210;p9"/>
              <p:cNvSpPr txBox="1"/>
              <p:nvPr/>
            </p:nvSpPr>
            <p:spPr>
              <a:xfrm>
                <a:off x="2240302" y="2280409"/>
                <a:ext cx="7344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4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ICASA</a:t>
                </a:r>
                <a:endParaRPr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93" name="Google Shape;211;p9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1413330" y="2290613"/>
                <a:ext cx="737546" cy="23954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94" name="Google Shape;212;p9"/>
          <p:cNvGrpSpPr/>
          <p:nvPr/>
        </p:nvGrpSpPr>
        <p:grpSpPr>
          <a:xfrm>
            <a:off x="267782" y="5000774"/>
            <a:ext cx="7787282" cy="1251161"/>
            <a:chOff x="267782" y="5000774"/>
            <a:chExt cx="7787282" cy="1251161"/>
          </a:xfrm>
        </p:grpSpPr>
        <p:sp>
          <p:nvSpPr>
            <p:cNvPr id="95" name="Google Shape;213;p9"/>
            <p:cNvSpPr/>
            <p:nvPr/>
          </p:nvSpPr>
          <p:spPr>
            <a:xfrm>
              <a:off x="267782" y="5000774"/>
              <a:ext cx="2765173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Am I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allowed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to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publish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my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, 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e.g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.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farmers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survey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sp>
          <p:nvSpPr>
            <p:cNvPr id="96" name="Google Shape;214;p9"/>
            <p:cNvSpPr/>
            <p:nvPr/>
          </p:nvSpPr>
          <p:spPr>
            <a:xfrm>
              <a:off x="3043671" y="5453942"/>
              <a:ext cx="2176500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Is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the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aerial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photo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I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found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restricted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grpSp>
          <p:nvGrpSpPr>
            <p:cNvPr id="97" name="Google Shape;215;p9"/>
            <p:cNvGrpSpPr/>
            <p:nvPr/>
          </p:nvGrpSpPr>
          <p:grpSpPr>
            <a:xfrm>
              <a:off x="5915823" y="5756630"/>
              <a:ext cx="2139241" cy="495305"/>
              <a:chOff x="3675212" y="4733962"/>
              <a:chExt cx="2139241" cy="495305"/>
            </a:xfrm>
          </p:grpSpPr>
          <p:pic>
            <p:nvPicPr>
              <p:cNvPr id="98" name="Google Shape;216;p9"/>
              <p:cNvPicPr preferRelativeResize="0"/>
              <p:nvPr/>
            </p:nvPicPr>
            <p:blipFill rotWithShape="1">
              <a:blip r:embed="rId7">
                <a:alphaModFix/>
              </a:blip>
              <a:srcRect l="17013" t="6410" r="19336" b="8908"/>
              <a:stretch/>
            </p:blipFill>
            <p:spPr>
              <a:xfrm>
                <a:off x="3675212" y="4733962"/>
                <a:ext cx="238129" cy="495305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99" name="Google Shape;217;p9"/>
              <p:cNvGrpSpPr/>
              <p:nvPr/>
            </p:nvGrpSpPr>
            <p:grpSpPr>
              <a:xfrm>
                <a:off x="4132160" y="4813018"/>
                <a:ext cx="1682293" cy="353737"/>
                <a:chOff x="2409824" y="5676900"/>
                <a:chExt cx="2287589" cy="481013"/>
              </a:xfrm>
            </p:grpSpPr>
            <p:pic>
              <p:nvPicPr>
                <p:cNvPr id="100" name="Google Shape;218;p9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7178" t="6753" r="6023" b="5078"/>
                <a:stretch/>
              </p:blipFill>
              <p:spPr>
                <a:xfrm>
                  <a:off x="2409824" y="5680075"/>
                  <a:ext cx="476251" cy="47783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1" name="Google Shape;219;p9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l="10079" t="9761" r="7838" b="5942"/>
                <a:stretch/>
              </p:blipFill>
              <p:spPr>
                <a:xfrm>
                  <a:off x="3011488" y="5678488"/>
                  <a:ext cx="477837" cy="4794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2" name="Google Shape;220;p9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l="1153" t="6172" r="7288" b="7501"/>
                <a:stretch/>
              </p:blipFill>
              <p:spPr>
                <a:xfrm>
                  <a:off x="3616324" y="5676900"/>
                  <a:ext cx="477839" cy="4794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3" name="Google Shape;221;p9"/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 l="5149" t="3142" r="7269" b="4418"/>
                <a:stretch/>
              </p:blipFill>
              <p:spPr>
                <a:xfrm>
                  <a:off x="4222750" y="5678488"/>
                  <a:ext cx="474663" cy="4762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grpSp>
        <p:nvGrpSpPr>
          <p:cNvPr id="104" name="Google Shape;222;p9"/>
          <p:cNvGrpSpPr/>
          <p:nvPr/>
        </p:nvGrpSpPr>
        <p:grpSpPr>
          <a:xfrm>
            <a:off x="187329" y="3868124"/>
            <a:ext cx="8017569" cy="1317920"/>
            <a:chOff x="187329" y="3868124"/>
            <a:chExt cx="8017569" cy="1317920"/>
          </a:xfrm>
        </p:grpSpPr>
        <p:sp>
          <p:nvSpPr>
            <p:cNvPr id="105" name="Google Shape;223;p9"/>
            <p:cNvSpPr/>
            <p:nvPr/>
          </p:nvSpPr>
          <p:spPr>
            <a:xfrm>
              <a:off x="3841974" y="3868124"/>
              <a:ext cx="1227900" cy="5022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Can I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trust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the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endParaRPr>
            </a:p>
          </p:txBody>
        </p:sp>
        <p:sp>
          <p:nvSpPr>
            <p:cNvPr id="106" name="Google Shape;224;p9"/>
            <p:cNvSpPr/>
            <p:nvPr/>
          </p:nvSpPr>
          <p:spPr>
            <a:xfrm>
              <a:off x="3596640" y="4617244"/>
              <a:ext cx="1961400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Are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the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e.g. 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  <a:p>
              <a:pPr algn="ctr"/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yields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plausible?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grpSp>
          <p:nvGrpSpPr>
            <p:cNvPr id="107" name="Google Shape;225;p9"/>
            <p:cNvGrpSpPr/>
            <p:nvPr/>
          </p:nvGrpSpPr>
          <p:grpSpPr>
            <a:xfrm>
              <a:off x="5877723" y="4484275"/>
              <a:ext cx="2327175" cy="530007"/>
              <a:chOff x="2757289" y="4729041"/>
              <a:chExt cx="2327175" cy="530007"/>
            </a:xfrm>
          </p:grpSpPr>
          <p:pic>
            <p:nvPicPr>
              <p:cNvPr id="109" name="Google Shape;226;p9"/>
              <p:cNvPicPr preferRelativeResize="0"/>
              <p:nvPr/>
            </p:nvPicPr>
            <p:blipFill rotWithShape="1">
              <a:blip r:embed="rId12">
                <a:alphaModFix/>
              </a:blip>
              <a:srcRect/>
              <a:stretch/>
            </p:blipFill>
            <p:spPr>
              <a:xfrm>
                <a:off x="2757289" y="4731445"/>
                <a:ext cx="453740" cy="52760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0" name="Google Shape;227;p9"/>
              <p:cNvPicPr preferRelativeResize="0"/>
              <p:nvPr/>
            </p:nvPicPr>
            <p:blipFill rotWithShape="1">
              <a:blip r:embed="rId13">
                <a:alphaModFix/>
              </a:blip>
              <a:srcRect/>
              <a:stretch/>
            </p:blipFill>
            <p:spPr>
              <a:xfrm>
                <a:off x="3390104" y="4729041"/>
                <a:ext cx="530007" cy="53000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1" name="Google Shape;228;p9"/>
              <p:cNvPicPr preferRelativeResize="0"/>
              <p:nvPr/>
            </p:nvPicPr>
            <p:blipFill rotWithShape="1">
              <a:blip r:embed="rId14">
                <a:alphaModFix/>
              </a:blip>
              <a:srcRect l="12875" t="29830" r="12957" b="6291"/>
              <a:stretch/>
            </p:blipFill>
            <p:spPr>
              <a:xfrm>
                <a:off x="4095452" y="4785909"/>
                <a:ext cx="989012" cy="42703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08" name="Google Shape;229;p9"/>
            <p:cNvSpPr/>
            <p:nvPr/>
          </p:nvSpPr>
          <p:spPr>
            <a:xfrm>
              <a:off x="187329" y="4032775"/>
              <a:ext cx="1463040" cy="4515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Is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the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dataset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complete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</p:grpSp>
      <p:grpSp>
        <p:nvGrpSpPr>
          <p:cNvPr id="112" name="Google Shape;231;p9"/>
          <p:cNvGrpSpPr/>
          <p:nvPr/>
        </p:nvGrpSpPr>
        <p:grpSpPr>
          <a:xfrm>
            <a:off x="743210" y="1745882"/>
            <a:ext cx="10710660" cy="726191"/>
            <a:chOff x="743210" y="1745882"/>
            <a:chExt cx="10710660" cy="726191"/>
          </a:xfrm>
        </p:grpSpPr>
        <p:sp>
          <p:nvSpPr>
            <p:cNvPr id="113" name="Google Shape;232;p9"/>
            <p:cNvSpPr/>
            <p:nvPr/>
          </p:nvSpPr>
          <p:spPr>
            <a:xfrm>
              <a:off x="743210" y="1823547"/>
              <a:ext cx="1800969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Where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should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I </a:t>
              </a:r>
              <a:b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</a:b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publish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my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sp>
          <p:nvSpPr>
            <p:cNvPr id="114" name="Google Shape;233;p9"/>
            <p:cNvSpPr/>
            <p:nvPr/>
          </p:nvSpPr>
          <p:spPr>
            <a:xfrm>
              <a:off x="3125139" y="1745882"/>
              <a:ext cx="2509620" cy="568800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Where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and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how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can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I find </a:t>
              </a:r>
              <a:r>
                <a:rPr lang="de-DE" sz="1600" dirty="0" smtClean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e.g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.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soil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 </a:t>
              </a:r>
              <a:r>
                <a:rPr lang="de-DE" sz="1600" dirty="0" err="1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data</a:t>
              </a:r>
              <a:r>
                <a:rPr lang="de-DE" sz="1600" dirty="0">
                  <a:solidFill>
                    <a:srgbClr val="74B549"/>
                  </a:solidFill>
                  <a:latin typeface="Fira Sans" panose="020B0503050000020004" pitchFamily="34" charset="0"/>
                  <a:ea typeface="+mj-ea"/>
                  <a:cs typeface="+mj-cs"/>
                  <a:sym typeface="Quattrocento Sans"/>
                </a:rPr>
                <a:t>?</a:t>
              </a:r>
              <a:endParaRPr sz="1600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endParaRPr>
            </a:p>
          </p:txBody>
        </p:sp>
        <p:grpSp>
          <p:nvGrpSpPr>
            <p:cNvPr id="115" name="Google Shape;234;p9"/>
            <p:cNvGrpSpPr/>
            <p:nvPr/>
          </p:nvGrpSpPr>
          <p:grpSpPr>
            <a:xfrm>
              <a:off x="5934873" y="2002156"/>
              <a:ext cx="5518997" cy="469917"/>
              <a:chOff x="5934873" y="2002156"/>
              <a:chExt cx="5518997" cy="469917"/>
            </a:xfrm>
          </p:grpSpPr>
          <p:pic>
            <p:nvPicPr>
              <p:cNvPr id="116" name="Google Shape;235;p9"/>
              <p:cNvPicPr preferRelativeResize="0"/>
              <p:nvPr/>
            </p:nvPicPr>
            <p:blipFill rotWithShape="1">
              <a:blip r:embed="rId15">
                <a:alphaModFix/>
              </a:blip>
              <a:srcRect/>
              <a:stretch/>
            </p:blipFill>
            <p:spPr>
              <a:xfrm>
                <a:off x="5934873" y="2024627"/>
                <a:ext cx="613156" cy="4249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7" name="Google Shape;236;p9"/>
              <p:cNvPicPr preferRelativeResize="0"/>
              <p:nvPr/>
            </p:nvPicPr>
            <p:blipFill rotWithShape="1">
              <a:blip r:embed="rId16">
                <a:alphaModFix/>
              </a:blip>
              <a:srcRect/>
              <a:stretch/>
            </p:blipFill>
            <p:spPr>
              <a:xfrm>
                <a:off x="7994658" y="2070427"/>
                <a:ext cx="733425" cy="3333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8" name="Google Shape;237;p9"/>
              <p:cNvPicPr preferRelativeResize="0"/>
              <p:nvPr/>
            </p:nvPicPr>
            <p:blipFill rotWithShape="1">
              <a:blip r:embed="rId17">
                <a:alphaModFix/>
              </a:blip>
              <a:srcRect/>
              <a:stretch/>
            </p:blipFill>
            <p:spPr>
              <a:xfrm>
                <a:off x="8929958" y="2002156"/>
                <a:ext cx="1047749" cy="46991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9" name="Google Shape;238;p9"/>
              <p:cNvPicPr preferRelativeResize="0"/>
              <p:nvPr/>
            </p:nvPicPr>
            <p:blipFill rotWithShape="1">
              <a:blip r:embed="rId18">
                <a:alphaModFix/>
              </a:blip>
              <a:srcRect/>
              <a:stretch/>
            </p:blipFill>
            <p:spPr>
              <a:xfrm>
                <a:off x="10179711" y="2063967"/>
                <a:ext cx="1274159" cy="34629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0" name="Google Shape;239;p9" descr="e!DAL-PGP - Plant Genomics and Phenomics Research Data Repository"/>
              <p:cNvPicPr preferRelativeResize="0"/>
              <p:nvPr/>
            </p:nvPicPr>
            <p:blipFill rotWithShape="1">
              <a:blip r:embed="rId19">
                <a:alphaModFix/>
              </a:blip>
              <a:srcRect/>
              <a:stretch/>
            </p:blipFill>
            <p:spPr>
              <a:xfrm>
                <a:off x="6749904" y="2042348"/>
                <a:ext cx="1102086" cy="39344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4283656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83;p9"/>
          <p:cNvGrpSpPr/>
          <p:nvPr/>
        </p:nvGrpSpPr>
        <p:grpSpPr>
          <a:xfrm>
            <a:off x="5706093" y="1444417"/>
            <a:ext cx="6238200" cy="1254301"/>
            <a:chOff x="5706093" y="1330117"/>
            <a:chExt cx="6238200" cy="1254301"/>
          </a:xfrm>
        </p:grpSpPr>
        <p:sp>
          <p:nvSpPr>
            <p:cNvPr id="122" name="Google Shape;184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85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86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Heterogeneous</a:t>
              </a:r>
              <a:r>
                <a:rPr lang="de-DE" b="1" dirty="0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landscape</a:t>
              </a:r>
              <a:r>
                <a:rPr lang="de-DE" b="1" dirty="0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of</a:t>
              </a:r>
              <a:r>
                <a:rPr lang="de-DE" b="1" dirty="0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data</a:t>
              </a:r>
              <a:r>
                <a:rPr lang="de-DE" b="1" dirty="0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infrastructures</a:t>
              </a:r>
              <a:endParaRPr b="1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</a:endParaRPr>
            </a:p>
          </p:txBody>
        </p:sp>
      </p:grpSp>
      <p:grpSp>
        <p:nvGrpSpPr>
          <p:cNvPr id="125" name="Google Shape;191;p9"/>
          <p:cNvGrpSpPr/>
          <p:nvPr/>
        </p:nvGrpSpPr>
        <p:grpSpPr>
          <a:xfrm>
            <a:off x="5698473" y="2645839"/>
            <a:ext cx="6238200" cy="1254301"/>
            <a:chOff x="5706093" y="1330117"/>
            <a:chExt cx="6238200" cy="1254301"/>
          </a:xfrm>
        </p:grpSpPr>
        <p:sp>
          <p:nvSpPr>
            <p:cNvPr id="126" name="Google Shape;192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93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94;p9"/>
            <p:cNvSpPr txBox="1"/>
            <p:nvPr/>
          </p:nvSpPr>
          <p:spPr>
            <a:xfrm>
              <a:off x="5934873" y="1434326"/>
              <a:ext cx="5973900" cy="3539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Heterogeneous</a:t>
              </a:r>
              <a:r>
                <a:rPr lang="de-DE" sz="2000" b="1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data</a:t>
              </a:r>
              <a:r>
                <a:rPr lang="de-DE" b="1" dirty="0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and</a:t>
              </a:r>
              <a:r>
                <a:rPr lang="de-DE" b="1" dirty="0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standards</a:t>
              </a:r>
              <a:endParaRPr b="1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</a:endParaRPr>
            </a:p>
          </p:txBody>
        </p:sp>
      </p:grpSp>
      <p:grpSp>
        <p:nvGrpSpPr>
          <p:cNvPr id="129" name="Google Shape;195;p9"/>
          <p:cNvGrpSpPr/>
          <p:nvPr/>
        </p:nvGrpSpPr>
        <p:grpSpPr>
          <a:xfrm>
            <a:off x="5706093" y="3944782"/>
            <a:ext cx="6238200" cy="1254301"/>
            <a:chOff x="5706093" y="1330117"/>
            <a:chExt cx="6238200" cy="1254301"/>
          </a:xfrm>
        </p:grpSpPr>
        <p:sp>
          <p:nvSpPr>
            <p:cNvPr id="130" name="Google Shape;196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97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98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lnSpc>
                  <a:spcPct val="115000"/>
                </a:lnSpc>
              </a:pPr>
              <a:r>
                <a:rPr lang="de-DE" b="1" dirty="0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Data </a:t>
              </a: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quality</a:t>
              </a:r>
              <a:endParaRPr b="1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</a:endParaRPr>
            </a:p>
          </p:txBody>
        </p:sp>
      </p:grpSp>
      <p:grpSp>
        <p:nvGrpSpPr>
          <p:cNvPr id="133" name="Google Shape;199;p9"/>
          <p:cNvGrpSpPr/>
          <p:nvPr/>
        </p:nvGrpSpPr>
        <p:grpSpPr>
          <a:xfrm>
            <a:off x="5706093" y="5092277"/>
            <a:ext cx="6238200" cy="1254301"/>
            <a:chOff x="5706093" y="1330117"/>
            <a:chExt cx="6238200" cy="1254301"/>
          </a:xfrm>
        </p:grpSpPr>
        <p:sp>
          <p:nvSpPr>
            <p:cNvPr id="134" name="Google Shape;200;p9"/>
            <p:cNvSpPr/>
            <p:nvPr/>
          </p:nvSpPr>
          <p:spPr>
            <a:xfrm>
              <a:off x="5759532" y="1330117"/>
              <a:ext cx="6166200" cy="11964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201;p9"/>
            <p:cNvSpPr/>
            <p:nvPr/>
          </p:nvSpPr>
          <p:spPr>
            <a:xfrm>
              <a:off x="5706093" y="1330118"/>
              <a:ext cx="6238200" cy="1254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202;p9"/>
            <p:cNvSpPr txBox="1"/>
            <p:nvPr/>
          </p:nvSpPr>
          <p:spPr>
            <a:xfrm>
              <a:off x="5934873" y="1434326"/>
              <a:ext cx="5973900" cy="318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R="0" lvl="0" inden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b="1" dirty="0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Legal </a:t>
              </a:r>
              <a:r>
                <a:rPr lang="de-DE" b="1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questions</a:t>
              </a:r>
              <a:endParaRPr b="1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600" dirty="0"/>
              <a:t>Agrosystem </a:t>
            </a:r>
            <a:r>
              <a:rPr lang="de-DE" sz="2600" dirty="0" err="1"/>
              <a:t>research</a:t>
            </a:r>
            <a:r>
              <a:rPr lang="de-DE" sz="2600" dirty="0"/>
              <a:t>: </a:t>
            </a:r>
            <a:r>
              <a:rPr lang="de-DE" sz="2600" dirty="0" err="1"/>
              <a:t>current</a:t>
            </a:r>
            <a:r>
              <a:rPr lang="de-DE" sz="2600" dirty="0"/>
              <a:t> RDM </a:t>
            </a:r>
            <a:r>
              <a:rPr lang="de-DE" sz="2600" dirty="0" err="1"/>
              <a:t>challenges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09.12.2024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6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pic>
        <p:nvPicPr>
          <p:cNvPr id="83" name="Google Shape;320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381207" y="3734845"/>
            <a:ext cx="800412" cy="53700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206;p9"/>
          <p:cNvGrpSpPr/>
          <p:nvPr/>
        </p:nvGrpSpPr>
        <p:grpSpPr>
          <a:xfrm>
            <a:off x="5934873" y="3263357"/>
            <a:ext cx="4777115" cy="471488"/>
            <a:chOff x="738522" y="2159918"/>
            <a:chExt cx="4777115" cy="471488"/>
          </a:xfrm>
        </p:grpSpPr>
        <p:pic>
          <p:nvPicPr>
            <p:cNvPr id="89" name="Google Shape;207;p9"/>
            <p:cNvPicPr preferRelativeResize="0"/>
            <p:nvPr/>
          </p:nvPicPr>
          <p:blipFill rotWithShape="1">
            <a:blip r:embed="rId3">
              <a:alphaModFix/>
            </a:blip>
            <a:srcRect l="5686" t="3475" r="5880" b="3855"/>
            <a:stretch/>
          </p:blipFill>
          <p:spPr>
            <a:xfrm>
              <a:off x="738522" y="2159918"/>
              <a:ext cx="471488" cy="4714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0" name="Google Shape;208;p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095095" y="2248102"/>
              <a:ext cx="1071767" cy="3202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1" name="Google Shape;209;p9" descr="https://bigdata.cgiar.org/wp-content/uploads/2020/01/Miappe-logo-500px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368866" y="2251922"/>
              <a:ext cx="1146771" cy="30962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2" name="Google Shape;210;p9"/>
            <p:cNvSpPr txBox="1"/>
            <p:nvPr/>
          </p:nvSpPr>
          <p:spPr>
            <a:xfrm>
              <a:off x="2240302" y="2280409"/>
              <a:ext cx="7344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ICASA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3" name="Google Shape;211;p9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413330" y="2290613"/>
              <a:ext cx="737546" cy="23954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7" name="Google Shape;215;p9"/>
          <p:cNvGrpSpPr/>
          <p:nvPr/>
        </p:nvGrpSpPr>
        <p:grpSpPr>
          <a:xfrm>
            <a:off x="5915823" y="5756630"/>
            <a:ext cx="2139241" cy="495305"/>
            <a:chOff x="3675212" y="4733962"/>
            <a:chExt cx="2139241" cy="495305"/>
          </a:xfrm>
        </p:grpSpPr>
        <p:pic>
          <p:nvPicPr>
            <p:cNvPr id="98" name="Google Shape;216;p9"/>
            <p:cNvPicPr preferRelativeResize="0"/>
            <p:nvPr/>
          </p:nvPicPr>
          <p:blipFill rotWithShape="1">
            <a:blip r:embed="rId7">
              <a:alphaModFix/>
            </a:blip>
            <a:srcRect l="17013" t="6410" r="19336" b="8908"/>
            <a:stretch/>
          </p:blipFill>
          <p:spPr>
            <a:xfrm>
              <a:off x="3675212" y="4733962"/>
              <a:ext cx="238129" cy="49530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99" name="Google Shape;217;p9"/>
            <p:cNvGrpSpPr/>
            <p:nvPr/>
          </p:nvGrpSpPr>
          <p:grpSpPr>
            <a:xfrm>
              <a:off x="4132160" y="4813018"/>
              <a:ext cx="1682293" cy="353737"/>
              <a:chOff x="2409824" y="5676900"/>
              <a:chExt cx="2287589" cy="481013"/>
            </a:xfrm>
          </p:grpSpPr>
          <p:pic>
            <p:nvPicPr>
              <p:cNvPr id="100" name="Google Shape;218;p9"/>
              <p:cNvPicPr preferRelativeResize="0"/>
              <p:nvPr/>
            </p:nvPicPr>
            <p:blipFill rotWithShape="1">
              <a:blip r:embed="rId8">
                <a:alphaModFix/>
              </a:blip>
              <a:srcRect l="7178" t="6753" r="6023" b="5078"/>
              <a:stretch/>
            </p:blipFill>
            <p:spPr>
              <a:xfrm>
                <a:off x="2409824" y="5680075"/>
                <a:ext cx="476251" cy="47783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1" name="Google Shape;219;p9"/>
              <p:cNvPicPr preferRelativeResize="0"/>
              <p:nvPr/>
            </p:nvPicPr>
            <p:blipFill rotWithShape="1">
              <a:blip r:embed="rId9">
                <a:alphaModFix/>
              </a:blip>
              <a:srcRect l="10079" t="9761" r="7838" b="5942"/>
              <a:stretch/>
            </p:blipFill>
            <p:spPr>
              <a:xfrm>
                <a:off x="3011488" y="5678488"/>
                <a:ext cx="477837" cy="4794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2" name="Google Shape;220;p9"/>
              <p:cNvPicPr preferRelativeResize="0"/>
              <p:nvPr/>
            </p:nvPicPr>
            <p:blipFill rotWithShape="1">
              <a:blip r:embed="rId10">
                <a:alphaModFix/>
              </a:blip>
              <a:srcRect l="1153" t="6172" r="7288" b="7501"/>
              <a:stretch/>
            </p:blipFill>
            <p:spPr>
              <a:xfrm>
                <a:off x="3616324" y="5676900"/>
                <a:ext cx="477839" cy="4794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3" name="Google Shape;221;p9"/>
              <p:cNvPicPr preferRelativeResize="0"/>
              <p:nvPr/>
            </p:nvPicPr>
            <p:blipFill rotWithShape="1">
              <a:blip r:embed="rId11">
                <a:alphaModFix/>
              </a:blip>
              <a:srcRect l="5149" t="3142" r="7269" b="4418"/>
              <a:stretch/>
            </p:blipFill>
            <p:spPr>
              <a:xfrm>
                <a:off x="4222750" y="5678488"/>
                <a:ext cx="474663" cy="4762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07" name="Google Shape;225;p9"/>
          <p:cNvGrpSpPr/>
          <p:nvPr/>
        </p:nvGrpSpPr>
        <p:grpSpPr>
          <a:xfrm>
            <a:off x="5877723" y="4484275"/>
            <a:ext cx="2327175" cy="530007"/>
            <a:chOff x="2757289" y="4729041"/>
            <a:chExt cx="2327175" cy="530007"/>
          </a:xfrm>
        </p:grpSpPr>
        <p:pic>
          <p:nvPicPr>
            <p:cNvPr id="109" name="Google Shape;226;p9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2757289" y="4731445"/>
              <a:ext cx="453740" cy="5276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0" name="Google Shape;227;p9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3390104" y="4729041"/>
              <a:ext cx="530007" cy="5300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1" name="Google Shape;228;p9"/>
            <p:cNvPicPr preferRelativeResize="0"/>
            <p:nvPr/>
          </p:nvPicPr>
          <p:blipFill rotWithShape="1">
            <a:blip r:embed="rId14">
              <a:alphaModFix/>
            </a:blip>
            <a:srcRect l="12875" t="29830" r="12957" b="6291"/>
            <a:stretch/>
          </p:blipFill>
          <p:spPr>
            <a:xfrm>
              <a:off x="4095452" y="4785909"/>
              <a:ext cx="989012" cy="42703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5" name="Google Shape;234;p9"/>
          <p:cNvGrpSpPr/>
          <p:nvPr/>
        </p:nvGrpSpPr>
        <p:grpSpPr>
          <a:xfrm>
            <a:off x="5934873" y="2002156"/>
            <a:ext cx="5518997" cy="469917"/>
            <a:chOff x="5934873" y="2002156"/>
            <a:chExt cx="5518997" cy="469917"/>
          </a:xfrm>
        </p:grpSpPr>
        <p:pic>
          <p:nvPicPr>
            <p:cNvPr id="116" name="Google Shape;235;p9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5934873" y="2024627"/>
              <a:ext cx="613156" cy="4249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7" name="Google Shape;236;p9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7994658" y="2070427"/>
              <a:ext cx="733425" cy="3333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8" name="Google Shape;237;p9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8929958" y="2002156"/>
              <a:ext cx="1047749" cy="4699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9" name="Google Shape;238;p9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0179711" y="2063967"/>
              <a:ext cx="1274159" cy="3462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0" name="Google Shape;239;p9" descr="e!DAL-PGP - Plant Genomics and Phenomics Research Data Repository"/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6749904" y="2042348"/>
              <a:ext cx="1102086" cy="39344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1" name="Google Shape;301;p10"/>
          <p:cNvSpPr/>
          <p:nvPr/>
        </p:nvSpPr>
        <p:spPr>
          <a:xfrm>
            <a:off x="144891" y="1608063"/>
            <a:ext cx="5289625" cy="4468352"/>
          </a:xfrm>
          <a:prstGeom prst="rect">
            <a:avLst/>
          </a:prstGeom>
          <a:solidFill>
            <a:schemeClr val="lt1">
              <a:alpha val="5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Current</a:t>
            </a:r>
            <a: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b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r>
              <a:rPr lang="de-DE" sz="20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research</a:t>
            </a:r>
            <a: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management</a:t>
            </a:r>
            <a: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(RDM) </a:t>
            </a:r>
            <a:b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r>
              <a:rPr lang="de-DE" sz="20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is</a:t>
            </a:r>
            <a:endParaRPr sz="2000"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48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rPr>
              <a:t>un</a:t>
            </a:r>
            <a:r>
              <a:rPr lang="de-DE" sz="48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FAIR</a:t>
            </a:r>
            <a:endParaRPr sz="4800"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→ </a:t>
            </a:r>
            <a:r>
              <a:rPr lang="de-DE" sz="20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constraining</a:t>
            </a:r>
            <a: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required</a:t>
            </a:r>
            <a: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advances</a:t>
            </a:r>
            <a: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b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r>
              <a:rPr lang="de-DE" sz="20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 agrosystem </a:t>
            </a:r>
            <a:r>
              <a:rPr lang="de-DE" sz="20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research</a:t>
            </a:r>
            <a:endParaRPr sz="1600" dirty="0">
              <a:latin typeface="Fira Sans" panose="020B0503050000020004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249076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en-US" sz="2600" dirty="0"/>
              <a:t>Our aims and current status of our community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09.12.2024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sp>
        <p:nvSpPr>
          <p:cNvPr id="62" name="Google Shape;315;p11"/>
          <p:cNvSpPr/>
          <p:nvPr/>
        </p:nvSpPr>
        <p:spPr>
          <a:xfrm>
            <a:off x="469231" y="1362165"/>
            <a:ext cx="9840629" cy="9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 b="1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FAIRagro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aims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to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advance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agrosystem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research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through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collaborative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RDM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to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enable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and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support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 smtClean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linkages</a:t>
            </a:r>
            <a:r>
              <a:rPr lang="de-DE" sz="2000" dirty="0" smtClean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 smtClean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across</a:t>
            </a:r>
            <a:r>
              <a:rPr lang="de-DE" sz="2000" dirty="0" smtClean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disciplines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scales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and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methods</a:t>
            </a:r>
            <a:r>
              <a:rPr lang="de-DE" sz="2000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endParaRPr sz="2000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</a:endParaRPr>
          </a:p>
        </p:txBody>
      </p:sp>
      <p:sp>
        <p:nvSpPr>
          <p:cNvPr id="64" name="Google Shape;320;p11"/>
          <p:cNvSpPr/>
          <p:nvPr/>
        </p:nvSpPr>
        <p:spPr>
          <a:xfrm>
            <a:off x="223990" y="2317954"/>
            <a:ext cx="3179700" cy="3782699"/>
          </a:xfrm>
          <a:prstGeom prst="round2DiagRect">
            <a:avLst>
              <a:gd name="adj1" fmla="val 5773"/>
              <a:gd name="adj2" fmla="val 0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Fira Sans" panose="020B05030500000200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66" name="Google Shape;322;p11"/>
          <p:cNvSpPr txBox="1"/>
          <p:nvPr/>
        </p:nvSpPr>
        <p:spPr>
          <a:xfrm>
            <a:off x="298450" y="3398012"/>
            <a:ext cx="3041700" cy="2462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Well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established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agrosystem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research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domain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/>
            </a:r>
            <a:b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endParaRPr sz="1400"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Good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level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of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integration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of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different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disciplines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/>
            </a:r>
            <a:b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endParaRPr sz="1400"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Strong (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inter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)national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networks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&amp;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visibility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/>
            </a:r>
            <a:b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endParaRPr sz="1400"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Joint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involvement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of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researchers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and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1400" b="0" i="0" u="none" strike="noStrike" cap="none" dirty="0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b="0" i="0" u="none" strike="noStrike" cap="none" dirty="0" err="1">
                <a:solidFill>
                  <a:schemeClr val="dk2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experts</a:t>
            </a:r>
            <a:endParaRPr sz="1600"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975" y="2406722"/>
            <a:ext cx="1137272" cy="821782"/>
          </a:xfrm>
          <a:prstGeom prst="rect">
            <a:avLst/>
          </a:prstGeom>
        </p:spPr>
      </p:pic>
      <p:grpSp>
        <p:nvGrpSpPr>
          <p:cNvPr id="71" name="Google Shape;323;p11"/>
          <p:cNvGrpSpPr/>
          <p:nvPr/>
        </p:nvGrpSpPr>
        <p:grpSpPr>
          <a:xfrm>
            <a:off x="8966966" y="2400860"/>
            <a:ext cx="3009136" cy="2571199"/>
            <a:chOff x="8966966" y="2400860"/>
            <a:chExt cx="3009136" cy="2571199"/>
          </a:xfrm>
        </p:grpSpPr>
        <p:sp>
          <p:nvSpPr>
            <p:cNvPr id="72" name="Google Shape;324;p11"/>
            <p:cNvSpPr/>
            <p:nvPr/>
          </p:nvSpPr>
          <p:spPr>
            <a:xfrm>
              <a:off x="8966966" y="4069005"/>
              <a:ext cx="2748900" cy="46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12066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Concrete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actions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br>
                <a:rPr lang="de-DE"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</a:b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with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NFDI </a:t>
              </a: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consortia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br>
                <a:rPr lang="de-DE"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</a:b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and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(</a:t>
              </a: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inter</a:t>
              </a:r>
              <a:r>
                <a:rPr lang="de-DE"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)national </a:t>
              </a:r>
              <a:br>
                <a:rPr lang="de-DE"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</a:br>
              <a:r>
                <a:rPr lang="de-DE" sz="1400" i="0" u="none" strike="noStrike" cap="none" dirty="0" err="1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programs</a:t>
              </a:r>
              <a:endParaRPr sz="14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pic>
          <p:nvPicPr>
            <p:cNvPr id="73" name="Google Shape;325;p11" descr="https://www.beschaeftigte.uni-stuttgart.de/img-beschaeftigte/nfdi-logo.jpg?__scale=w:220,h:220,cx:149,cy:0,cw:588,ch:588"/>
            <p:cNvPicPr preferRelativeResize="0"/>
            <p:nvPr/>
          </p:nvPicPr>
          <p:blipFill rotWithShape="1">
            <a:blip r:embed="rId3"/>
            <a:srcRect l="16377" t="32814" r="15553" b="34891"/>
            <a:stretch/>
          </p:blipFill>
          <p:spPr>
            <a:xfrm>
              <a:off x="9768417" y="2400860"/>
              <a:ext cx="1159933" cy="550334"/>
            </a:xfrm>
            <a:prstGeom prst="rect">
              <a:avLst/>
            </a:prstGeom>
            <a:solidFill>
              <a:srgbClr val="A7C637"/>
            </a:solidFill>
            <a:ln>
              <a:noFill/>
            </a:ln>
          </p:spPr>
        </p:pic>
        <p:pic>
          <p:nvPicPr>
            <p:cNvPr id="74" name="Google Shape;326;p11"/>
            <p:cNvPicPr preferRelativeResize="0"/>
            <p:nvPr/>
          </p:nvPicPr>
          <p:blipFill>
            <a:blip r:embed="rId4"/>
            <a:stretch>
              <a:fillRect/>
            </a:stretch>
          </p:blipFill>
          <p:spPr>
            <a:xfrm>
              <a:off x="10928352" y="3714759"/>
              <a:ext cx="1047750" cy="1257300"/>
            </a:xfrm>
            <a:prstGeom prst="rect">
              <a:avLst/>
            </a:prstGeom>
            <a:solidFill>
              <a:srgbClr val="A7C637"/>
            </a:solidFill>
            <a:ln>
              <a:noFill/>
            </a:ln>
          </p:spPr>
        </p:pic>
      </p:grpSp>
      <p:grpSp>
        <p:nvGrpSpPr>
          <p:cNvPr id="75" name="Google Shape;327;p11"/>
          <p:cNvGrpSpPr/>
          <p:nvPr/>
        </p:nvGrpSpPr>
        <p:grpSpPr>
          <a:xfrm>
            <a:off x="3525015" y="2279651"/>
            <a:ext cx="5339667" cy="3821002"/>
            <a:chOff x="3525015" y="2279651"/>
            <a:chExt cx="5339667" cy="4008900"/>
          </a:xfrm>
        </p:grpSpPr>
        <p:grpSp>
          <p:nvGrpSpPr>
            <p:cNvPr id="76" name="Google Shape;328;p11"/>
            <p:cNvGrpSpPr/>
            <p:nvPr/>
          </p:nvGrpSpPr>
          <p:grpSpPr>
            <a:xfrm>
              <a:off x="3525015" y="2414588"/>
              <a:ext cx="3094860" cy="3857625"/>
              <a:chOff x="3525015" y="2414588"/>
              <a:chExt cx="3094860" cy="3857625"/>
            </a:xfrm>
          </p:grpSpPr>
          <p:sp>
            <p:nvSpPr>
              <p:cNvPr id="81" name="Google Shape;329;p11"/>
              <p:cNvSpPr/>
              <p:nvPr/>
            </p:nvSpPr>
            <p:spPr>
              <a:xfrm>
                <a:off x="3525015" y="4069005"/>
                <a:ext cx="2603559" cy="46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12066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Flagship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use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cases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addressing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RDM </a:t>
                </a:r>
                <a:b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</a:b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demands</a:t>
                </a:r>
                <a:endParaRPr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2" name="Google Shape;330;p11"/>
              <p:cNvSpPr/>
              <p:nvPr/>
            </p:nvSpPr>
            <p:spPr>
              <a:xfrm>
                <a:off x="3525015" y="5384811"/>
                <a:ext cx="2603559" cy="46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12066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400" i="0" u="none" strike="noStrike" cap="none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Data Stewards as </a:t>
                </a:r>
                <a:br>
                  <a:rPr lang="de-DE" sz="1400" i="0" u="none" strike="noStrike" cap="none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</a:br>
                <a:r>
                  <a:rPr lang="de-DE" sz="1400" i="0" u="none" strike="noStrike" cap="none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interfaces between researchers and infrastructure</a:t>
                </a:r>
                <a:endParaRPr sz="1600">
                  <a:latin typeface="Fira Sans Medium" panose="020B0603050000020004" pitchFamily="34" charset="0"/>
                </a:endParaRPr>
              </a:p>
            </p:txBody>
          </p:sp>
          <p:sp>
            <p:nvSpPr>
              <p:cNvPr id="137" name="Google Shape;331;p11"/>
              <p:cNvSpPr/>
              <p:nvPr/>
            </p:nvSpPr>
            <p:spPr>
              <a:xfrm>
                <a:off x="3525015" y="2754920"/>
                <a:ext cx="2603559" cy="46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12066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Further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development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b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</a:b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of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the</a:t>
                </a:r>
                <a:r>
                  <a:rPr lang="de-DE" sz="1400" i="0" u="none" strike="noStrike" cap="none" dirty="0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sz="1400" i="0" u="none" strike="noStrike" cap="none" dirty="0" err="1">
                    <a:solidFill>
                      <a:schemeClr val="dk1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community</a:t>
                </a:r>
                <a:endParaRPr sz="1400" i="0" u="none" strike="noStrike" cap="none" dirty="0">
                  <a:solidFill>
                    <a:schemeClr val="dk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pic>
            <p:nvPicPr>
              <p:cNvPr id="138" name="Google Shape;332;p11"/>
              <p:cNvPicPr preferRelativeResize="0"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572125" y="2414588"/>
                <a:ext cx="1047750" cy="3857625"/>
              </a:xfrm>
              <a:prstGeom prst="rect">
                <a:avLst/>
              </a:prstGeom>
              <a:solidFill>
                <a:srgbClr val="A7C637"/>
              </a:solidFill>
              <a:ln>
                <a:noFill/>
              </a:ln>
            </p:spPr>
          </p:pic>
        </p:grpSp>
        <p:sp>
          <p:nvSpPr>
            <p:cNvPr id="77" name="Google Shape;333;p11"/>
            <p:cNvSpPr/>
            <p:nvPr/>
          </p:nvSpPr>
          <p:spPr>
            <a:xfrm>
              <a:off x="6808177" y="2279651"/>
              <a:ext cx="2056500" cy="4008900"/>
            </a:xfrm>
            <a:prstGeom prst="round2DiagRect">
              <a:avLst>
                <a:gd name="adj1" fmla="val 9368"/>
                <a:gd name="adj2" fmla="val 0"/>
              </a:avLst>
            </a:prstGeom>
            <a:solidFill>
              <a:srgbClr val="A7C63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414143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8" name="Google Shape;334;p11"/>
            <p:cNvGrpSpPr/>
            <p:nvPr/>
          </p:nvGrpSpPr>
          <p:grpSpPr>
            <a:xfrm>
              <a:off x="6811482" y="3766814"/>
              <a:ext cx="2053200" cy="1310201"/>
              <a:chOff x="262133" y="3766814"/>
              <a:chExt cx="2053200" cy="1310201"/>
            </a:xfrm>
          </p:grpSpPr>
          <p:pic>
            <p:nvPicPr>
              <p:cNvPr id="79" name="Google Shape;335;p11"/>
              <p:cNvPicPr preferRelativeResize="0"/>
              <p:nvPr/>
            </p:nvPicPr>
            <p:blipFill rotWithShape="1">
              <a:blip r:embed="rId6"/>
              <a:srcRect/>
              <a:stretch/>
            </p:blipFill>
            <p:spPr>
              <a:xfrm>
                <a:off x="767506" y="4370517"/>
                <a:ext cx="1042470" cy="706498"/>
              </a:xfrm>
              <a:prstGeom prst="rect">
                <a:avLst/>
              </a:prstGeom>
              <a:solidFill>
                <a:srgbClr val="A7C637"/>
              </a:solidFill>
              <a:ln>
                <a:noFill/>
              </a:ln>
            </p:spPr>
          </p:pic>
          <p:sp>
            <p:nvSpPr>
              <p:cNvPr id="80" name="Google Shape;336;p11"/>
              <p:cNvSpPr txBox="1"/>
              <p:nvPr/>
            </p:nvSpPr>
            <p:spPr>
              <a:xfrm>
                <a:off x="262133" y="3766814"/>
                <a:ext cx="2053200" cy="64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91425" bIns="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1" i="0" u="none" strike="noStrike" cap="none" dirty="0">
                    <a:solidFill>
                      <a:srgbClr val="FFFFFF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Agrosystem</a:t>
                </a:r>
                <a:endParaRPr dirty="0">
                  <a:latin typeface="Fira Sans" panose="020B0503050000020004" pitchFamily="34" charset="0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b="1" i="0" u="none" strike="noStrike" cap="none" dirty="0" err="1">
                    <a:solidFill>
                      <a:srgbClr val="FFFFFF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community</a:t>
                </a:r>
                <a:endParaRPr sz="1200" b="0" i="0" u="none" strike="noStrike" cap="none" dirty="0">
                  <a:solidFill>
                    <a:srgbClr val="FFFFFF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5191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en-US" sz="2600" dirty="0"/>
              <a:t>Our objectives: FAIR data for agrosystem research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09.12.2024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pic>
        <p:nvPicPr>
          <p:cNvPr id="7" name="Google Shape;342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40273" y="2898470"/>
            <a:ext cx="6227528" cy="337962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346;p12"/>
          <p:cNvSpPr/>
          <p:nvPr/>
        </p:nvSpPr>
        <p:spPr>
          <a:xfrm>
            <a:off x="171677" y="1441796"/>
            <a:ext cx="2521804" cy="1477500"/>
          </a:xfrm>
          <a:prstGeom prst="round2DiagRect">
            <a:avLst>
              <a:gd name="adj1" fmla="val 7563"/>
              <a:gd name="adj2" fmla="val 0"/>
            </a:avLst>
          </a:prstGeom>
          <a:solidFill>
            <a:srgbClr val="A7C63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Foster a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cultural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change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towards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FAIR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and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collaborative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RDM.</a:t>
            </a:r>
            <a:endParaRPr sz="1600" dirty="0">
              <a:solidFill>
                <a:srgbClr val="FFFFFF"/>
              </a:solidFill>
              <a:latin typeface="Fira Sans"/>
              <a:ea typeface="Fira Sans"/>
              <a:cs typeface="Fira Sans"/>
              <a:sym typeface="Quattrocento Sans"/>
            </a:endParaRPr>
          </a:p>
        </p:txBody>
      </p:sp>
      <p:sp>
        <p:nvSpPr>
          <p:cNvPr id="9" name="Google Shape;347;p12"/>
          <p:cNvSpPr/>
          <p:nvPr/>
        </p:nvSpPr>
        <p:spPr>
          <a:xfrm>
            <a:off x="171677" y="3129261"/>
            <a:ext cx="2521804" cy="1477500"/>
          </a:xfrm>
          <a:prstGeom prst="round2DiagRect">
            <a:avLst>
              <a:gd name="adj1" fmla="val 7563"/>
              <a:gd name="adj2" fmla="val 0"/>
            </a:avLst>
          </a:prstGeom>
          <a:solidFill>
            <a:srgbClr val="00917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Establish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standards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,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guidelines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and</a:t>
            </a:r>
            <a:r>
              <a:rPr lang="de-DE" sz="1600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best-</a:t>
            </a:r>
            <a:r>
              <a:rPr lang="de-DE" sz="1600" dirty="0" err="1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practices</a:t>
            </a:r>
            <a:r>
              <a:rPr lang="de-DE" sz="1600" dirty="0" smtClean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to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enable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FAIR RDM.</a:t>
            </a:r>
            <a:endParaRPr sz="1600" dirty="0">
              <a:solidFill>
                <a:srgbClr val="FFFFFF"/>
              </a:solidFill>
              <a:latin typeface="Fira Sans"/>
              <a:ea typeface="Fira Sans"/>
              <a:cs typeface="Fira Sans"/>
              <a:sym typeface="Arial"/>
            </a:endParaRPr>
          </a:p>
        </p:txBody>
      </p:sp>
      <p:sp>
        <p:nvSpPr>
          <p:cNvPr id="10" name="Google Shape;348;p12"/>
          <p:cNvSpPr/>
          <p:nvPr/>
        </p:nvSpPr>
        <p:spPr>
          <a:xfrm>
            <a:off x="171677" y="4800578"/>
            <a:ext cx="2521804" cy="1477500"/>
          </a:xfrm>
          <a:prstGeom prst="round2DiagRect">
            <a:avLst>
              <a:gd name="adj1" fmla="val 7563"/>
              <a:gd name="adj2" fmla="val 0"/>
            </a:avLst>
          </a:prstGeom>
          <a:solidFill>
            <a:srgbClr val="74B54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de-DE" sz="160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Provide legal certainty to data providers and users for sensitive data.</a:t>
            </a:r>
            <a:endParaRPr sz="1600">
              <a:solidFill>
                <a:srgbClr val="FFFFFF"/>
              </a:solidFill>
              <a:latin typeface="Fira Sans"/>
              <a:ea typeface="Fira Sans"/>
              <a:cs typeface="Fira Sans"/>
            </a:endParaRPr>
          </a:p>
        </p:txBody>
      </p:sp>
      <p:sp>
        <p:nvSpPr>
          <p:cNvPr id="11" name="Google Shape;349;p12"/>
          <p:cNvSpPr/>
          <p:nvPr/>
        </p:nvSpPr>
        <p:spPr>
          <a:xfrm>
            <a:off x="9372541" y="1441796"/>
            <a:ext cx="2521804" cy="1477500"/>
          </a:xfrm>
          <a:prstGeom prst="round2DiagRect">
            <a:avLst>
              <a:gd name="adj1" fmla="val 7563"/>
              <a:gd name="adj2" fmla="val 0"/>
            </a:avLst>
          </a:prstGeom>
          <a:solidFill>
            <a:srgbClr val="74B54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Provide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interoperable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infrastructures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to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enable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integrated</a:t>
            </a:r>
            <a:r>
              <a:rPr lang="de-DE" sz="16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research</a:t>
            </a:r>
            <a:endParaRPr sz="1600" dirty="0">
              <a:solidFill>
                <a:srgbClr val="FFFFFF"/>
              </a:solidFill>
              <a:latin typeface="Fira Sans"/>
              <a:ea typeface="Fira Sans"/>
              <a:cs typeface="Fira Sans"/>
              <a:sym typeface="Arial"/>
            </a:endParaRPr>
          </a:p>
        </p:txBody>
      </p:sp>
      <p:sp>
        <p:nvSpPr>
          <p:cNvPr id="12" name="Google Shape;350;p12"/>
          <p:cNvSpPr/>
          <p:nvPr/>
        </p:nvSpPr>
        <p:spPr>
          <a:xfrm>
            <a:off x="9372541" y="3129261"/>
            <a:ext cx="2521804" cy="1477500"/>
          </a:xfrm>
          <a:prstGeom prst="round2DiagRect">
            <a:avLst>
              <a:gd name="adj1" fmla="val 7563"/>
              <a:gd name="adj2" fmla="val 0"/>
            </a:avLst>
          </a:prstGeom>
          <a:solidFill>
            <a:srgbClr val="A7C63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de-DE" sz="160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Enable reproducible research results and data analysis workflows.</a:t>
            </a:r>
            <a:endParaRPr sz="1600">
              <a:solidFill>
                <a:srgbClr val="FFFFFF"/>
              </a:solidFill>
              <a:latin typeface="Fira Sans"/>
              <a:ea typeface="Fira Sans"/>
              <a:cs typeface="Fira Sans"/>
            </a:endParaRPr>
          </a:p>
        </p:txBody>
      </p:sp>
      <p:sp>
        <p:nvSpPr>
          <p:cNvPr id="13" name="Google Shape;351;p12"/>
          <p:cNvSpPr/>
          <p:nvPr/>
        </p:nvSpPr>
        <p:spPr>
          <a:xfrm>
            <a:off x="9372541" y="4800578"/>
            <a:ext cx="2521804" cy="1477500"/>
          </a:xfrm>
          <a:prstGeom prst="round2DiagRect">
            <a:avLst>
              <a:gd name="adj1" fmla="val 7563"/>
              <a:gd name="adj2" fmla="val 0"/>
            </a:avLst>
          </a:prstGeom>
          <a:solidFill>
            <a:srgbClr val="00917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de-DE" sz="160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rPr>
              <a:t>Ensure data quality via domain-specific measures.</a:t>
            </a:r>
            <a:endParaRPr sz="1600">
              <a:solidFill>
                <a:srgbClr val="FFFFFF"/>
              </a:solidFill>
              <a:latin typeface="Fira Sans"/>
              <a:ea typeface="Fira Sans"/>
              <a:cs typeface="Fira Sans"/>
            </a:endParaRPr>
          </a:p>
        </p:txBody>
      </p:sp>
      <p:grpSp>
        <p:nvGrpSpPr>
          <p:cNvPr id="14" name="Google Shape;352;p12"/>
          <p:cNvGrpSpPr/>
          <p:nvPr/>
        </p:nvGrpSpPr>
        <p:grpSpPr>
          <a:xfrm>
            <a:off x="2910724" y="1732918"/>
            <a:ext cx="6030125" cy="578737"/>
            <a:chOff x="3059571" y="1330116"/>
            <a:chExt cx="5817778" cy="1477500"/>
          </a:xfrm>
        </p:grpSpPr>
        <p:sp>
          <p:nvSpPr>
            <p:cNvPr id="15" name="Google Shape;353;p12"/>
            <p:cNvSpPr/>
            <p:nvPr/>
          </p:nvSpPr>
          <p:spPr>
            <a:xfrm>
              <a:off x="3059571" y="1330116"/>
              <a:ext cx="1436100" cy="1477500"/>
            </a:xfrm>
            <a:prstGeom prst="round2DiagRect">
              <a:avLst>
                <a:gd name="adj1" fmla="val 7563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5400" b="0" i="0" u="none" strike="noStrike" cap="none" dirty="0" err="1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F</a:t>
              </a:r>
              <a:r>
                <a:rPr lang="de-DE" sz="2000" b="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rPr>
                <a:t>indable</a:t>
              </a:r>
              <a:endParaRPr sz="20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354;p12"/>
            <p:cNvSpPr/>
            <p:nvPr/>
          </p:nvSpPr>
          <p:spPr>
            <a:xfrm>
              <a:off x="4221621" y="1330116"/>
              <a:ext cx="1804500" cy="1477500"/>
            </a:xfrm>
            <a:prstGeom prst="round2DiagRect">
              <a:avLst>
                <a:gd name="adj1" fmla="val 7563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5400" b="0" i="0" u="none" strike="noStrike" cap="none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A</a:t>
              </a:r>
              <a:r>
                <a:rPr lang="de-DE" sz="2000" b="0" i="0" u="none" strike="noStrike" cap="none">
                  <a:solidFill>
                    <a:schemeClr val="dk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rPr>
                <a:t>ccessible</a:t>
              </a:r>
              <a:endParaRPr sz="20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355;p12"/>
            <p:cNvSpPr/>
            <p:nvPr/>
          </p:nvSpPr>
          <p:spPr>
            <a:xfrm>
              <a:off x="5665330" y="1330116"/>
              <a:ext cx="2005500" cy="1477500"/>
            </a:xfrm>
            <a:prstGeom prst="round2DiagRect">
              <a:avLst>
                <a:gd name="adj1" fmla="val 7563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5400" b="0" i="0" u="none" strike="noStrike" cap="none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I</a:t>
              </a:r>
              <a:r>
                <a:rPr lang="de-DE" sz="2000" b="0" i="0" u="none" strike="noStrike" cap="none">
                  <a:solidFill>
                    <a:schemeClr val="dk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rPr>
                <a:t>nteroperable</a:t>
              </a:r>
              <a:endParaRPr sz="20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356;p12"/>
            <p:cNvSpPr/>
            <p:nvPr/>
          </p:nvSpPr>
          <p:spPr>
            <a:xfrm>
              <a:off x="7321549" y="1330116"/>
              <a:ext cx="1555800" cy="1477500"/>
            </a:xfrm>
            <a:prstGeom prst="round2DiagRect">
              <a:avLst>
                <a:gd name="adj1" fmla="val 7563"/>
                <a:gd name="adj2" fmla="val 0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5400" b="0" i="0" u="none" strike="noStrike" cap="none">
                  <a:solidFill>
                    <a:schemeClr val="dk2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R</a:t>
              </a:r>
              <a:r>
                <a:rPr lang="de-DE" sz="2000" b="0" i="0" u="none" strike="noStrike" cap="none">
                  <a:solidFill>
                    <a:schemeClr val="dk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rPr>
                <a:t>eusable</a:t>
              </a:r>
              <a:endParaRPr sz="20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0794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DEB3-94B0-4373-B1F1-88F1EE7395D7}" type="datetime1">
              <a:rPr lang="de-DE" smtClean="0"/>
              <a:t>09.12.2024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www.fairagro.net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t>9</a:t>
            </a:fld>
            <a:endParaRPr lang="de-DE"/>
          </a:p>
        </p:txBody>
      </p:sp>
      <p:sp>
        <p:nvSpPr>
          <p:cNvPr id="6" name="Google Shape;385;p13"/>
          <p:cNvSpPr txBox="1"/>
          <p:nvPr/>
        </p:nvSpPr>
        <p:spPr>
          <a:xfrm>
            <a:off x="3240161" y="1846001"/>
            <a:ext cx="4474278" cy="27016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11 (Co-)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applicants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+ </a:t>
            </a:r>
            <a:r>
              <a:rPr lang="de-DE" sz="2000" dirty="0" smtClean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19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participants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endParaRPr sz="200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Universities</a:t>
            </a:r>
            <a:endParaRPr sz="16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Universities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of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applied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sciences</a:t>
            </a:r>
            <a:endParaRPr sz="1600" dirty="0">
              <a:latin typeface="Fira Sans" panose="020B0503050000020004" pitchFamily="34" charset="0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Research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institutes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endParaRPr sz="16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Federal (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research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)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institutes</a:t>
            </a:r>
            <a:endParaRPr sz="1600" dirty="0">
              <a:latin typeface="Fira Sans" panose="020B0503050000020004" pitchFamily="34" charset="0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Infrastructure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facilities</a:t>
            </a:r>
            <a:endParaRPr sz="1600" dirty="0">
              <a:latin typeface="Fira Sans" panose="020B0503050000020004" pitchFamily="34" charset="0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Governmental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institutions</a:t>
            </a:r>
            <a:endParaRPr sz="1600" dirty="0">
              <a:latin typeface="Fira Sans" panose="020B0503050000020004" pitchFamily="34" charset="0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Professional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scientific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associations</a:t>
            </a:r>
            <a:endParaRPr sz="1600" dirty="0">
              <a:latin typeface="Fira Sans" panose="020B0503050000020004" pitchFamily="34" charset="0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Quattrocento Sans"/>
              <a:buNone/>
            </a:pPr>
            <a:endParaRPr sz="1600" b="0" i="0" u="none" strike="noStrike" cap="none" dirty="0">
              <a:solidFill>
                <a:schemeClr val="dk2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7509169" y="1886871"/>
            <a:ext cx="4586546" cy="1578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Representing</a:t>
            </a:r>
            <a:r>
              <a:rPr lang="fr-FR"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important disciplines in </a:t>
            </a:r>
            <a:endParaRPr lang="fr-FR" sz="200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Quattrocento Sans"/>
              <a:cs typeface="Quattrocento Sans"/>
            </a:endParaRPr>
          </a:p>
          <a:p>
            <a:pPr marL="285750" lvl="0" indent="-285750">
              <a:lnSpc>
                <a:spcPct val="115000"/>
              </a:lnSpc>
              <a:buClr>
                <a:srgbClr val="000000"/>
              </a:buClr>
              <a:buSzPts val="1400"/>
              <a:buFont typeface="Arial"/>
              <a:buChar char="•"/>
            </a:pPr>
            <a:r>
              <a:rPr lang="fr-FR" sz="1600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Crop</a:t>
            </a:r>
            <a:r>
              <a:rPr lang="fr-FR" sz="1600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fr-FR" sz="1600" dirty="0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and </a:t>
            </a:r>
            <a:r>
              <a:rPr lang="fr-FR" sz="1600" dirty="0" err="1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vegetable</a:t>
            </a:r>
            <a:r>
              <a:rPr lang="fr-FR" sz="1600" dirty="0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sciences</a:t>
            </a:r>
            <a:endParaRPr lang="fr-FR" sz="1600" dirty="0">
              <a:latin typeface="Fira Sans" panose="020B0503050000020004" pitchFamily="34" charset="0"/>
            </a:endParaRPr>
          </a:p>
          <a:p>
            <a:pPr marL="285750" lvl="0" indent="-285750">
              <a:lnSpc>
                <a:spcPct val="115000"/>
              </a:lnSpc>
              <a:buClr>
                <a:srgbClr val="000000"/>
              </a:buClr>
              <a:buSzPts val="1400"/>
              <a:buFont typeface="Arial"/>
              <a:buChar char="•"/>
            </a:pPr>
            <a:r>
              <a:rPr lang="fr-FR" sz="1600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Soil</a:t>
            </a:r>
            <a:r>
              <a:rPr lang="fr-FR" sz="1600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sciences </a:t>
            </a:r>
            <a:endParaRPr lang="fr-FR" sz="1600" dirty="0">
              <a:latin typeface="Fira Sans" panose="020B0503050000020004" pitchFamily="34" charset="0"/>
            </a:endParaRPr>
          </a:p>
          <a:p>
            <a:pPr marL="285750" lvl="0" indent="-285750">
              <a:lnSpc>
                <a:spcPct val="115000"/>
              </a:lnSpc>
              <a:buClr>
                <a:srgbClr val="000000"/>
              </a:buClr>
              <a:buSzPts val="1400"/>
              <a:buFont typeface="Arial"/>
              <a:buChar char="•"/>
            </a:pPr>
            <a:r>
              <a:rPr lang="fr-FR" sz="1600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Agri-</a:t>
            </a:r>
            <a:r>
              <a:rPr lang="fr-FR" sz="1600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environmental</a:t>
            </a:r>
            <a:r>
              <a:rPr lang="fr-FR" sz="1600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fr-FR" sz="1600" dirty="0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sciences</a:t>
            </a:r>
          </a:p>
          <a:p>
            <a:pPr marL="285750" lvl="0" indent="-285750">
              <a:lnSpc>
                <a:spcPct val="115000"/>
              </a:lnSpc>
              <a:buClr>
                <a:srgbClr val="000000"/>
              </a:buClr>
              <a:buSzPts val="1400"/>
              <a:buFont typeface="Arial"/>
              <a:buChar char="•"/>
            </a:pPr>
            <a:r>
              <a:rPr lang="fr-FR" sz="1600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Socio-economics</a:t>
            </a:r>
            <a:endParaRPr lang="fr-FR" sz="1600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" name="Titel 1"/>
          <p:cNvSpPr txBox="1">
            <a:spLocks/>
          </p:cNvSpPr>
          <p:nvPr/>
        </p:nvSpPr>
        <p:spPr>
          <a:xfrm>
            <a:off x="469232" y="508802"/>
            <a:ext cx="7816210" cy="113166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900" kern="1200" baseline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defRPr>
            </a:lvl1pPr>
          </a:lstStyle>
          <a:p>
            <a:pPr algn="r"/>
            <a:r>
              <a:rPr lang="en-US" sz="2600" dirty="0"/>
              <a:t>Our partners: leading institutions in the agrosystem domain</a:t>
            </a:r>
          </a:p>
        </p:txBody>
      </p:sp>
    </p:spTree>
    <p:extLst>
      <p:ext uri="{BB962C8B-B14F-4D97-AF65-F5344CB8AC3E}">
        <p14:creationId xmlns:p14="http://schemas.microsoft.com/office/powerpoint/2010/main" val="143102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600" dirty="0"/>
              <a:t>Agrosystem </a:t>
            </a:r>
            <a:r>
              <a:rPr lang="de-DE" sz="2600" dirty="0" err="1"/>
              <a:t>research</a:t>
            </a:r>
            <a:r>
              <a:rPr lang="de-DE" sz="2600" dirty="0"/>
              <a:t>: </a:t>
            </a:r>
            <a:r>
              <a:rPr lang="de-DE" sz="2600" dirty="0" err="1"/>
              <a:t>current</a:t>
            </a:r>
            <a:r>
              <a:rPr lang="de-DE" sz="2600" dirty="0"/>
              <a:t> RDM </a:t>
            </a:r>
            <a:r>
              <a:rPr lang="de-DE" sz="2600" dirty="0" err="1"/>
              <a:t>challenges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09.12.2024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grpSp>
        <p:nvGrpSpPr>
          <p:cNvPr id="7" name="Google Shape;428;p14"/>
          <p:cNvGrpSpPr/>
          <p:nvPr/>
        </p:nvGrpSpPr>
        <p:grpSpPr>
          <a:xfrm>
            <a:off x="2751754" y="5128036"/>
            <a:ext cx="6208200" cy="1535100"/>
            <a:chOff x="2751754" y="4904514"/>
            <a:chExt cx="6208200" cy="1535100"/>
          </a:xfrm>
        </p:grpSpPr>
        <p:sp>
          <p:nvSpPr>
            <p:cNvPr id="8" name="Google Shape;429;p14"/>
            <p:cNvSpPr/>
            <p:nvPr/>
          </p:nvSpPr>
          <p:spPr>
            <a:xfrm>
              <a:off x="2807204" y="4904514"/>
              <a:ext cx="6061200" cy="1384200"/>
            </a:xfrm>
            <a:prstGeom prst="round2DiagRect">
              <a:avLst>
                <a:gd name="adj1" fmla="val 15515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430;p14"/>
            <p:cNvSpPr/>
            <p:nvPr/>
          </p:nvSpPr>
          <p:spPr>
            <a:xfrm>
              <a:off x="2751754" y="4904514"/>
              <a:ext cx="6208200" cy="15351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71000">
                  <a:schemeClr val="lt1"/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" name="Google Shape;433;p14"/>
          <p:cNvSpPr txBox="1"/>
          <p:nvPr/>
        </p:nvSpPr>
        <p:spPr>
          <a:xfrm>
            <a:off x="3106168" y="5306893"/>
            <a:ext cx="5686733" cy="849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Network </a:t>
            </a:r>
            <a:r>
              <a:rPr lang="de-DE" sz="1600" i="0" u="none" strike="noStrike" cap="none" dirty="0" err="1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of</a:t>
            </a:r>
            <a:r>
              <a:rPr lang="de-DE" sz="16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i="0" u="none" strike="noStrike" cap="none" dirty="0" err="1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16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i="0" u="none" strike="noStrike" cap="none" dirty="0" err="1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stewards</a:t>
            </a:r>
            <a:r>
              <a:rPr lang="de-DE" sz="16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&amp; RDM </a:t>
            </a:r>
            <a:r>
              <a:rPr lang="de-DE" sz="1600" i="0" u="none" strike="noStrike" cap="none" dirty="0" err="1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knowledge</a:t>
            </a:r>
            <a:r>
              <a:rPr lang="de-DE" sz="16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i="0" u="none" strike="noStrike" cap="none" dirty="0" err="1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exchange</a:t>
            </a:r>
            <a:r>
              <a:rPr lang="de-DE" sz="16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with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NFDI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consortia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b="0" i="0" u="none" strike="noStrike" cap="none" dirty="0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(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e.g., NFDI4Earth, NFDI4BioDiversity,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DataPLANT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NFDI4Health)</a:t>
            </a:r>
            <a:endParaRPr sz="1600" b="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" name="Google Shape;434;p14"/>
          <p:cNvSpPr/>
          <p:nvPr/>
        </p:nvSpPr>
        <p:spPr>
          <a:xfrm>
            <a:off x="2802704" y="1437453"/>
            <a:ext cx="6065700" cy="3295103"/>
          </a:xfrm>
          <a:prstGeom prst="round2DiagRect">
            <a:avLst>
              <a:gd name="adj1" fmla="val 4065"/>
              <a:gd name="adj2" fmla="val 0"/>
            </a:avLst>
          </a:prstGeom>
          <a:solidFill>
            <a:srgbClr val="A7C63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endParaRPr sz="2500">
              <a:solidFill>
                <a:srgbClr val="FFFFFF"/>
              </a:solidFill>
              <a:latin typeface="Fira Sans"/>
              <a:ea typeface="Fira Sans"/>
              <a:cs typeface="Fira Sans"/>
              <a:sym typeface="Arial"/>
            </a:endParaRPr>
          </a:p>
        </p:txBody>
      </p:sp>
      <p:grpSp>
        <p:nvGrpSpPr>
          <p:cNvPr id="12" name="Google Shape;456;p14"/>
          <p:cNvGrpSpPr/>
          <p:nvPr/>
        </p:nvGrpSpPr>
        <p:grpSpPr>
          <a:xfrm>
            <a:off x="9460265" y="1346100"/>
            <a:ext cx="1736700" cy="3821700"/>
            <a:chOff x="10058250" y="1579581"/>
            <a:chExt cx="1736700" cy="3821700"/>
          </a:xfrm>
        </p:grpSpPr>
        <p:sp>
          <p:nvSpPr>
            <p:cNvPr id="13" name="Google Shape;457;p14"/>
            <p:cNvSpPr/>
            <p:nvPr/>
          </p:nvSpPr>
          <p:spPr>
            <a:xfrm>
              <a:off x="10058250" y="1579581"/>
              <a:ext cx="1736700" cy="38217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74B5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600"/>
                <a:buFont typeface="Arial"/>
                <a:buNone/>
              </a:pPr>
              <a:endParaRPr sz="120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Quattrocento Sans"/>
              </a:endParaRPr>
            </a:p>
          </p:txBody>
        </p:sp>
        <p:sp>
          <p:nvSpPr>
            <p:cNvPr id="14" name="Google Shape;458;p14"/>
            <p:cNvSpPr/>
            <p:nvPr/>
          </p:nvSpPr>
          <p:spPr>
            <a:xfrm>
              <a:off x="10097238" y="1604530"/>
              <a:ext cx="1619400" cy="5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rPr>
                <a:t>FAIRagro </a:t>
              </a:r>
              <a:endParaRPr sz="120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Arial"/>
              </a:endParaRPr>
            </a:p>
            <a:p>
              <a:pPr algn="ctr"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de-DE"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rPr>
                <a:t>Services</a:t>
              </a:r>
              <a:endParaRPr sz="120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Arial"/>
              </a:endParaRPr>
            </a:p>
          </p:txBody>
        </p:sp>
        <p:sp>
          <p:nvSpPr>
            <p:cNvPr id="15" name="Google Shape;459;p14"/>
            <p:cNvSpPr txBox="1"/>
            <p:nvPr/>
          </p:nvSpPr>
          <p:spPr>
            <a:xfrm>
              <a:off x="10284698" y="2232492"/>
              <a:ext cx="1296000" cy="72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defRPr sz="2500" b="0" i="0" u="none" strike="noStrike" cap="none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Arial"/>
                </a:defRPr>
              </a:lvl1pPr>
              <a:lvl2pPr marR="0" lv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r>
                <a:rPr lang="de-DE" sz="1200" dirty="0" err="1">
                  <a:solidFill>
                    <a:schemeClr val="tx1"/>
                  </a:solidFill>
                  <a:sym typeface="Quattrocento Sans"/>
                </a:rPr>
                <a:t>Networked</a:t>
              </a:r>
              <a:r>
                <a:rPr lang="de-DE" sz="1200" dirty="0">
                  <a:solidFill>
                    <a:schemeClr val="tx1"/>
                  </a:solidFill>
                  <a:sym typeface="Quattrocento Sans"/>
                </a:rPr>
                <a:t> </a:t>
              </a:r>
              <a:endParaRPr sz="1200" dirty="0">
                <a:solidFill>
                  <a:schemeClr val="tx1"/>
                </a:solidFill>
                <a:sym typeface="Quattrocento Sans"/>
              </a:endParaRPr>
            </a:p>
            <a:p>
              <a:r>
                <a:rPr lang="de-DE" sz="1200" dirty="0">
                  <a:solidFill>
                    <a:schemeClr val="tx1"/>
                  </a:solidFill>
                  <a:sym typeface="Quattrocento Sans"/>
                </a:rPr>
                <a:t>RDIs </a:t>
              </a:r>
              <a:endParaRPr sz="1200" dirty="0">
                <a:solidFill>
                  <a:schemeClr val="tx1"/>
                </a:solidFill>
                <a:sym typeface="Quattrocento Sans"/>
              </a:endParaRPr>
            </a:p>
          </p:txBody>
        </p:sp>
        <p:sp>
          <p:nvSpPr>
            <p:cNvPr id="16" name="Google Shape;460;p14"/>
            <p:cNvSpPr txBox="1"/>
            <p:nvPr/>
          </p:nvSpPr>
          <p:spPr>
            <a:xfrm>
              <a:off x="10297428" y="3080072"/>
              <a:ext cx="1296000" cy="72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defRPr sz="2500" b="0" i="0" u="none" strike="noStrike" cap="none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Arial"/>
                </a:defRPr>
              </a:lvl1pPr>
              <a:lvl2pPr marR="0" lv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r>
                <a:rPr lang="de-DE" sz="1200">
                  <a:solidFill>
                    <a:schemeClr val="tx1"/>
                  </a:solidFill>
                  <a:sym typeface="Quattrocento Sans"/>
                </a:rPr>
                <a:t>Search &amp; Inventory </a:t>
              </a:r>
              <a:endParaRPr sz="1200">
                <a:solidFill>
                  <a:schemeClr val="tx1"/>
                </a:solidFill>
                <a:sym typeface="Quattrocento Sans"/>
              </a:endParaRPr>
            </a:p>
          </p:txBody>
        </p:sp>
        <p:sp>
          <p:nvSpPr>
            <p:cNvPr id="17" name="Google Shape;461;p14"/>
            <p:cNvSpPr txBox="1"/>
            <p:nvPr/>
          </p:nvSpPr>
          <p:spPr>
            <a:xfrm>
              <a:off x="10297428" y="3914584"/>
              <a:ext cx="1296000" cy="72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defRPr sz="2500" b="0" i="0" u="none" strike="noStrike" cap="none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Arial"/>
                </a:defRPr>
              </a:lvl1pPr>
              <a:lvl2pPr marR="0" lv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r>
                <a:rPr lang="de-DE" sz="1200">
                  <a:solidFill>
                    <a:schemeClr val="tx1"/>
                  </a:solidFill>
                  <a:sym typeface="Quattrocento Sans"/>
                </a:rPr>
                <a:t>Scientific Workflow Infrastructure</a:t>
              </a:r>
              <a:endParaRPr sz="1200">
                <a:solidFill>
                  <a:schemeClr val="tx1"/>
                </a:solidFill>
                <a:sym typeface="Quattrocento Sans"/>
              </a:endParaRPr>
            </a:p>
          </p:txBody>
        </p:sp>
        <p:sp>
          <p:nvSpPr>
            <p:cNvPr id="18" name="Google Shape;462;p14"/>
            <p:cNvSpPr txBox="1"/>
            <p:nvPr/>
          </p:nvSpPr>
          <p:spPr>
            <a:xfrm>
              <a:off x="10297428" y="4749096"/>
              <a:ext cx="1296000" cy="431700"/>
            </a:xfrm>
            <a:prstGeom prst="rect">
              <a:avLst/>
            </a:prstGeom>
            <a:solidFill>
              <a:srgbClr val="74B5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defRPr sz="2500" b="0" i="0" u="none" strike="noStrike" cap="none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Arial"/>
                </a:defRPr>
              </a:lvl1pPr>
              <a:lvl2pPr marR="0" lv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sz="1200">
                <a:sym typeface="Quattrocento Sans"/>
              </a:endParaRPr>
            </a:p>
            <a:p>
              <a:r>
                <a:rPr lang="de-DE" sz="1200">
                  <a:sym typeface="Quattrocento Sans"/>
                </a:rPr>
                <a:t>…</a:t>
              </a:r>
              <a:endParaRPr sz="1200"/>
            </a:p>
            <a:p>
              <a:endParaRPr sz="1200">
                <a:sym typeface="Quattrocento Sans"/>
              </a:endParaRPr>
            </a:p>
          </p:txBody>
        </p:sp>
      </p:grpSp>
      <p:grpSp>
        <p:nvGrpSpPr>
          <p:cNvPr id="19" name="Google Shape;463;p14"/>
          <p:cNvGrpSpPr>
            <a:grpSpLocks noChangeAspect="1"/>
          </p:cNvGrpSpPr>
          <p:nvPr/>
        </p:nvGrpSpPr>
        <p:grpSpPr>
          <a:xfrm>
            <a:off x="614640" y="1381001"/>
            <a:ext cx="1581268" cy="4822023"/>
            <a:chOff x="614201" y="1290323"/>
            <a:chExt cx="1709513" cy="5213100"/>
          </a:xfrm>
        </p:grpSpPr>
        <p:sp>
          <p:nvSpPr>
            <p:cNvPr id="20" name="Google Shape;464;p14"/>
            <p:cNvSpPr txBox="1"/>
            <p:nvPr/>
          </p:nvSpPr>
          <p:spPr>
            <a:xfrm rot="16200000">
              <a:off x="-1356837" y="3703799"/>
              <a:ext cx="4361400" cy="4193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de-DE" sz="1400" b="0" i="0" u="none" strike="noStrike" cap="none" dirty="0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Agrosystem </a:t>
              </a:r>
              <a:r>
                <a:rPr lang="de-DE" sz="1400" b="0" i="0" u="none" strike="noStrike" cap="none" dirty="0" err="1">
                  <a:solidFill>
                    <a:schemeClr val="dk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community</a:t>
              </a:r>
              <a:endParaRPr sz="1400" b="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21" name="Google Shape;465;p14"/>
            <p:cNvGrpSpPr/>
            <p:nvPr/>
          </p:nvGrpSpPr>
          <p:grpSpPr>
            <a:xfrm>
              <a:off x="1151614" y="1290323"/>
              <a:ext cx="1172100" cy="5213100"/>
              <a:chOff x="584319" y="1579580"/>
              <a:chExt cx="1172100" cy="5213100"/>
            </a:xfrm>
          </p:grpSpPr>
          <p:grpSp>
            <p:nvGrpSpPr>
              <p:cNvPr id="22" name="Google Shape;466;p14"/>
              <p:cNvGrpSpPr/>
              <p:nvPr/>
            </p:nvGrpSpPr>
            <p:grpSpPr>
              <a:xfrm>
                <a:off x="584319" y="1579580"/>
                <a:ext cx="1172100" cy="5213100"/>
                <a:chOff x="584319" y="1579580"/>
                <a:chExt cx="1172100" cy="5213100"/>
              </a:xfrm>
            </p:grpSpPr>
            <p:sp>
              <p:nvSpPr>
                <p:cNvPr id="24" name="Google Shape;467;p14"/>
                <p:cNvSpPr/>
                <p:nvPr/>
              </p:nvSpPr>
              <p:spPr>
                <a:xfrm>
                  <a:off x="584319" y="1579580"/>
                  <a:ext cx="1172100" cy="5213100"/>
                </a:xfrm>
                <a:prstGeom prst="round2DiagRect">
                  <a:avLst>
                    <a:gd name="adj1" fmla="val 16667"/>
                    <a:gd name="adj2" fmla="val 0"/>
                  </a:avLst>
                </a:prstGeom>
                <a:solidFill>
                  <a:srgbClr val="00917A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algn="ctr">
                    <a:buClr>
                      <a:srgbClr val="000000"/>
                    </a:buClr>
                    <a:buSzPts val="1600"/>
                    <a:buFont typeface="Arial"/>
                    <a:buNone/>
                  </a:pPr>
                  <a:endParaRPr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Karla"/>
                  </a:endParaRPr>
                </a:p>
              </p:txBody>
            </p:sp>
            <p:sp>
              <p:nvSpPr>
                <p:cNvPr id="25" name="Google Shape;468;p14"/>
                <p:cNvSpPr txBox="1"/>
                <p:nvPr/>
              </p:nvSpPr>
              <p:spPr>
                <a:xfrm>
                  <a:off x="584319" y="1607763"/>
                  <a:ext cx="1172100" cy="39700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spAutoFit/>
                </a:bodyPr>
                <a:lstStyle/>
                <a:p>
                  <a:pPr marL="0" marR="0" lvl="0" indent="0" algn="ctr" rtl="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rPr lang="de-DE" sz="1100" b="0" i="0" u="none" strike="noStrike" cap="none" dirty="0" err="1">
                      <a:solidFill>
                        <a:srgbClr val="FFFFFF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Use</a:t>
                  </a:r>
                  <a:r>
                    <a:rPr lang="de-DE" sz="1100" b="0" i="0" u="none" strike="noStrike" cap="none" dirty="0">
                      <a:solidFill>
                        <a:srgbClr val="FFFFFF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 </a:t>
                  </a:r>
                  <a:r>
                    <a:rPr lang="de-DE" sz="1100" b="0" i="0" u="none" strike="noStrike" cap="none" dirty="0" err="1">
                      <a:solidFill>
                        <a:srgbClr val="FFFFFF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cases</a:t>
                  </a:r>
                  <a:endParaRPr sz="1100" b="0" i="0" u="none" strike="noStrike" cap="none" dirty="0">
                    <a:solidFill>
                      <a:srgbClr val="FFFFFF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6" name="Google Shape;469;p14"/>
                <p:cNvSpPr/>
                <p:nvPr/>
              </p:nvSpPr>
              <p:spPr>
                <a:xfrm>
                  <a:off x="758063" y="2022079"/>
                  <a:ext cx="784200" cy="638100"/>
                </a:xfrm>
                <a:prstGeom prst="hexagon">
                  <a:avLst>
                    <a:gd name="adj" fmla="val 25000"/>
                    <a:gd name="vf" fmla="val 115470"/>
                  </a:avLst>
                </a:prstGeom>
                <a:solidFill>
                  <a:srgbClr val="FFFFFF"/>
                </a:solidFill>
                <a:ln w="9525" cap="flat" cmpd="sng">
                  <a:solidFill>
                    <a:srgbClr val="D8D8D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9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UC1</a:t>
                  </a:r>
                  <a:endParaRPr sz="900" b="0" i="0" u="none" strike="noStrike" cap="none">
                    <a:solidFill>
                      <a:srgbClr val="073763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8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Breeding</a:t>
                  </a:r>
                  <a:endParaRPr sz="800" b="0" i="0" u="none" strike="noStrike" cap="none">
                    <a:solidFill>
                      <a:srgbClr val="666666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7" name="Google Shape;470;p14"/>
                <p:cNvSpPr/>
                <p:nvPr/>
              </p:nvSpPr>
              <p:spPr>
                <a:xfrm>
                  <a:off x="758063" y="2708155"/>
                  <a:ext cx="784200" cy="647100"/>
                </a:xfrm>
                <a:prstGeom prst="hexagon">
                  <a:avLst>
                    <a:gd name="adj" fmla="val 25000"/>
                    <a:gd name="vf" fmla="val 115470"/>
                  </a:avLst>
                </a:prstGeom>
                <a:solidFill>
                  <a:srgbClr val="FFFFFF"/>
                </a:solidFill>
                <a:ln w="9525" cap="flat" cmpd="sng">
                  <a:solidFill>
                    <a:srgbClr val="D8D8D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900" b="0" i="0" u="none" strike="noStrike" cap="none" dirty="0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UC2</a:t>
                  </a:r>
                  <a:endParaRPr sz="900" b="0" i="0" u="none" strike="noStrike" cap="none" dirty="0">
                    <a:solidFill>
                      <a:srgbClr val="073763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800" b="0" i="0" u="none" strike="noStrike" cap="none" dirty="0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Agronomy</a:t>
                  </a:r>
                  <a:endParaRPr sz="800" b="0" i="0" u="none" strike="noStrike" cap="none" dirty="0">
                    <a:solidFill>
                      <a:srgbClr val="666666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8" name="Google Shape;471;p14"/>
                <p:cNvSpPr/>
                <p:nvPr/>
              </p:nvSpPr>
              <p:spPr>
                <a:xfrm>
                  <a:off x="758063" y="3403467"/>
                  <a:ext cx="784200" cy="638100"/>
                </a:xfrm>
                <a:prstGeom prst="hexagon">
                  <a:avLst>
                    <a:gd name="adj" fmla="val 25000"/>
                    <a:gd name="vf" fmla="val 115470"/>
                  </a:avLst>
                </a:prstGeom>
                <a:solidFill>
                  <a:srgbClr val="FFFFFF"/>
                </a:solidFill>
                <a:ln w="9525" cap="flat" cmpd="sng">
                  <a:solidFill>
                    <a:srgbClr val="D8D8D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9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UC3</a:t>
                  </a:r>
                  <a:endParaRPr sz="900" b="0" i="0" u="none" strike="noStrike" cap="none">
                    <a:solidFill>
                      <a:srgbClr val="073763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8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Pest &amp; </a:t>
                  </a:r>
                  <a:endParaRPr sz="800" b="0" i="0" u="none" strike="noStrike" cap="none">
                    <a:solidFill>
                      <a:srgbClr val="073763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8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disease</a:t>
                  </a:r>
                  <a:endParaRPr sz="800" b="0" i="0" u="none" strike="noStrike" cap="none">
                    <a:solidFill>
                      <a:srgbClr val="000000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9" name="Google Shape;472;p14"/>
                <p:cNvSpPr/>
                <p:nvPr/>
              </p:nvSpPr>
              <p:spPr>
                <a:xfrm>
                  <a:off x="758063" y="4089543"/>
                  <a:ext cx="784200" cy="638100"/>
                </a:xfrm>
                <a:prstGeom prst="hexagon">
                  <a:avLst>
                    <a:gd name="adj" fmla="val 25000"/>
                    <a:gd name="vf" fmla="val 115470"/>
                  </a:avLst>
                </a:prstGeom>
                <a:solidFill>
                  <a:srgbClr val="FFFFFF"/>
                </a:solidFill>
                <a:ln w="9525" cap="flat" cmpd="sng">
                  <a:solidFill>
                    <a:srgbClr val="D8D8D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9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UC4</a:t>
                  </a:r>
                  <a:endParaRPr sz="900" b="0" i="0" u="none" strike="noStrike" cap="none">
                    <a:solidFill>
                      <a:srgbClr val="073763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8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LTE</a:t>
                  </a:r>
                  <a:endParaRPr sz="800" b="0" i="0" u="none" strike="noStrike" cap="none">
                    <a:solidFill>
                      <a:srgbClr val="000000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0" name="Google Shape;473;p14"/>
                <p:cNvSpPr/>
                <p:nvPr/>
              </p:nvSpPr>
              <p:spPr>
                <a:xfrm>
                  <a:off x="758063" y="4775619"/>
                  <a:ext cx="784200" cy="638100"/>
                </a:xfrm>
                <a:prstGeom prst="hexagon">
                  <a:avLst>
                    <a:gd name="adj" fmla="val 25000"/>
                    <a:gd name="vf" fmla="val 115470"/>
                  </a:avLst>
                </a:prstGeom>
                <a:solidFill>
                  <a:srgbClr val="FFFFFF"/>
                </a:solidFill>
                <a:ln w="9525" cap="flat" cmpd="sng">
                  <a:solidFill>
                    <a:srgbClr val="D8D8D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9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UC5</a:t>
                  </a:r>
                  <a:endParaRPr sz="900" b="0" i="0" u="none" strike="noStrike" cap="none">
                    <a:solidFill>
                      <a:srgbClr val="073763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8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Sensor </a:t>
                  </a:r>
                  <a:endParaRPr sz="800" b="0" i="0" u="none" strike="noStrike" cap="none">
                    <a:solidFill>
                      <a:srgbClr val="073763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8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systems</a:t>
                  </a:r>
                  <a:endParaRPr sz="800" b="0" i="0" u="none" strike="noStrike" cap="none">
                    <a:solidFill>
                      <a:srgbClr val="000000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1" name="Google Shape;474;p14"/>
                <p:cNvSpPr/>
                <p:nvPr/>
              </p:nvSpPr>
              <p:spPr>
                <a:xfrm>
                  <a:off x="758063" y="5461693"/>
                  <a:ext cx="784200" cy="638100"/>
                </a:xfrm>
                <a:prstGeom prst="hexagon">
                  <a:avLst>
                    <a:gd name="adj" fmla="val 25000"/>
                    <a:gd name="vf" fmla="val 115470"/>
                  </a:avLst>
                </a:prstGeom>
                <a:solidFill>
                  <a:srgbClr val="FFFFFF"/>
                </a:solidFill>
                <a:ln w="9525" cap="flat" cmpd="sng">
                  <a:solidFill>
                    <a:srgbClr val="D8D8D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9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UC6</a:t>
                  </a:r>
                  <a:endParaRPr sz="900" b="0" i="0" u="none" strike="noStrike" cap="none">
                    <a:solidFill>
                      <a:srgbClr val="073763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8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Integrated</a:t>
                  </a:r>
                  <a:endParaRPr sz="800">
                    <a:latin typeface="Fira Sans" panose="020B0503050000020004" pitchFamily="34" charset="0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800" b="0" i="0" u="none" strike="noStrike" cap="none">
                      <a:solidFill>
                        <a:srgbClr val="073763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modeling</a:t>
                  </a:r>
                  <a:endParaRPr sz="800" b="0" i="0" u="none" strike="noStrike" cap="none">
                    <a:solidFill>
                      <a:srgbClr val="000000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  <p:pic>
            <p:nvPicPr>
              <p:cNvPr id="23" name="Google Shape;475;p14"/>
              <p:cNvPicPr preferRelativeResize="0"/>
              <p:nvPr/>
            </p:nvPicPr>
            <p:blipFill rotWithShape="1">
              <a:blip r:embed="rId2"/>
              <a:srcRect/>
              <a:stretch/>
            </p:blipFill>
            <p:spPr>
              <a:xfrm>
                <a:off x="851901" y="6266110"/>
                <a:ext cx="633013" cy="429001"/>
              </a:xfrm>
              <a:prstGeom prst="rect">
                <a:avLst/>
              </a:prstGeom>
              <a:solidFill>
                <a:srgbClr val="00917A"/>
              </a:solidFill>
              <a:ln>
                <a:noFill/>
              </a:ln>
            </p:spPr>
          </p:pic>
        </p:grpSp>
      </p:grpSp>
      <p:sp>
        <p:nvSpPr>
          <p:cNvPr id="32" name="Google Shape;436;p14"/>
          <p:cNvSpPr txBox="1"/>
          <p:nvPr/>
        </p:nvSpPr>
        <p:spPr>
          <a:xfrm>
            <a:off x="3824480" y="3352067"/>
            <a:ext cx="4829700" cy="991041"/>
          </a:xfrm>
          <a:prstGeom prst="rect">
            <a:avLst/>
          </a:prstGeom>
          <a:solidFill>
            <a:schemeClr val="lt1">
              <a:alpha val="70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400" i="0" u="none" strike="noStrike" cap="none" dirty="0" err="1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Combining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expertises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in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/>
            </a:r>
            <a:b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DMP,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training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education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MIAPPE,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copyright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licenses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DOI,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spatial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farming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4.0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1400" i="0" u="none" strike="noStrike" cap="none" dirty="0" err="1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1400" i="0" u="none" strike="noStrike" cap="none" dirty="0" smtClean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quality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long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-term </a:t>
            </a:r>
            <a:r>
              <a:rPr lang="de-DE" sz="1400" i="0" u="none" strike="noStrike" cap="none" dirty="0" err="1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preservation</a:t>
            </a:r>
            <a:r>
              <a:rPr lang="de-DE" sz="1400" i="0" u="none" strike="noStrike" cap="none" dirty="0">
                <a:solidFill>
                  <a:schemeClr val="dk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...</a:t>
            </a:r>
            <a:endParaRPr sz="1400" i="0" u="none" strike="noStrike" cap="none" dirty="0">
              <a:solidFill>
                <a:schemeClr val="dk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3" name="Google Shape;437;p14"/>
          <p:cNvSpPr txBox="1"/>
          <p:nvPr/>
        </p:nvSpPr>
        <p:spPr>
          <a:xfrm>
            <a:off x="4273551" y="1386628"/>
            <a:ext cx="4027800" cy="4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b="0" i="0" u="none" strike="noStrike" cap="none" dirty="0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 Steward Service Center</a:t>
            </a:r>
            <a:endParaRPr sz="1400" b="0" i="0" u="none" strike="noStrike" cap="none" dirty="0">
              <a:solidFill>
                <a:schemeClr val="lt1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34" name="Google Shape;438;p14"/>
          <p:cNvGrpSpPr/>
          <p:nvPr/>
        </p:nvGrpSpPr>
        <p:grpSpPr>
          <a:xfrm>
            <a:off x="4004328" y="1900613"/>
            <a:ext cx="4483775" cy="1296233"/>
            <a:chOff x="3461850" y="1876075"/>
            <a:chExt cx="4483775" cy="1296233"/>
          </a:xfrm>
        </p:grpSpPr>
        <p:grpSp>
          <p:nvGrpSpPr>
            <p:cNvPr id="35" name="Google Shape;439;p14"/>
            <p:cNvGrpSpPr/>
            <p:nvPr/>
          </p:nvGrpSpPr>
          <p:grpSpPr>
            <a:xfrm>
              <a:off x="3461850" y="1876075"/>
              <a:ext cx="1137900" cy="1296233"/>
              <a:chOff x="3461850" y="1876075"/>
              <a:chExt cx="1137900" cy="1296233"/>
            </a:xfrm>
          </p:grpSpPr>
          <p:sp>
            <p:nvSpPr>
              <p:cNvPr id="44" name="Google Shape;440;p14"/>
              <p:cNvSpPr txBox="1"/>
              <p:nvPr/>
            </p:nvSpPr>
            <p:spPr>
              <a:xfrm>
                <a:off x="3461850" y="2889154"/>
                <a:ext cx="1137900" cy="2831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i="0" u="none" strike="noStrike" cap="none" dirty="0" err="1">
                    <a:solidFill>
                      <a:srgbClr val="FFFFFF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Coordinator</a:t>
                </a:r>
                <a:endParaRPr sz="1600" i="0" u="none" strike="noStrike" cap="none" dirty="0">
                  <a:solidFill>
                    <a:srgbClr val="FFFFFF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pic>
            <p:nvPicPr>
              <p:cNvPr id="45" name="Google Shape;441;p14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3731073" y="1876075"/>
                <a:ext cx="571765" cy="9817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6" name="Google Shape;442;p14"/>
            <p:cNvGrpSpPr/>
            <p:nvPr/>
          </p:nvGrpSpPr>
          <p:grpSpPr>
            <a:xfrm>
              <a:off x="4740758" y="1876075"/>
              <a:ext cx="3204867" cy="1296233"/>
              <a:chOff x="4613812" y="1851669"/>
              <a:chExt cx="3204867" cy="1296233"/>
            </a:xfrm>
          </p:grpSpPr>
          <p:grpSp>
            <p:nvGrpSpPr>
              <p:cNvPr id="37" name="Google Shape;443;p14"/>
              <p:cNvGrpSpPr/>
              <p:nvPr/>
            </p:nvGrpSpPr>
            <p:grpSpPr>
              <a:xfrm>
                <a:off x="4613812" y="1851669"/>
                <a:ext cx="3204867" cy="981710"/>
                <a:chOff x="4613812" y="1851669"/>
                <a:chExt cx="3204867" cy="981710"/>
              </a:xfrm>
            </p:grpSpPr>
            <p:pic>
              <p:nvPicPr>
                <p:cNvPr id="39" name="Google Shape;444;p14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4613812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0" name="Google Shape;445;p14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273542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1" name="Google Shape;446;p14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932602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2" name="Google Shape;447;p14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6589758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3" name="Google Shape;448;p14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7246914" y="1851669"/>
                  <a:ext cx="571765" cy="9817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38" name="Google Shape;449;p14"/>
              <p:cNvSpPr txBox="1"/>
              <p:nvPr/>
            </p:nvSpPr>
            <p:spPr>
              <a:xfrm>
                <a:off x="5440444" y="2864748"/>
                <a:ext cx="1583700" cy="2831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1600" i="0" u="none" strike="noStrike" cap="none">
                    <a:solidFill>
                      <a:srgbClr val="FFFFFF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Data Stewards</a:t>
                </a:r>
                <a:endParaRPr sz="1600" i="0" u="none" strike="noStrike" cap="none">
                  <a:solidFill>
                    <a:srgbClr val="FFFFFF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  <p:sp>
        <p:nvSpPr>
          <p:cNvPr id="46" name="Google Shape;450;p14"/>
          <p:cNvSpPr txBox="1"/>
          <p:nvPr/>
        </p:nvSpPr>
        <p:spPr>
          <a:xfrm>
            <a:off x="2864250" y="1745610"/>
            <a:ext cx="582600" cy="240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H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L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b="1" i="0" u="none" strike="noStrike" cap="none">
                <a:solidFill>
                  <a:srgbClr val="FFFFFF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K</a:t>
            </a:r>
            <a:endParaRPr b="1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7" name="Google Shape;451;p14"/>
          <p:cNvSpPr/>
          <p:nvPr/>
        </p:nvSpPr>
        <p:spPr>
          <a:xfrm>
            <a:off x="5531754" y="4626482"/>
            <a:ext cx="626400" cy="437700"/>
          </a:xfrm>
          <a:prstGeom prst="downArrow">
            <a:avLst>
              <a:gd name="adj1" fmla="val 50000"/>
              <a:gd name="adj2" fmla="val 10000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Fira Sans" panose="020B0503050000020004" pitchFamily="34" charset="0"/>
              <a:ea typeface="Arial"/>
              <a:cs typeface="Arial"/>
              <a:sym typeface="Arial"/>
            </a:endParaRPr>
          </a:p>
        </p:txBody>
      </p:sp>
      <p:cxnSp>
        <p:nvCxnSpPr>
          <p:cNvPr id="48" name="Google Shape;455;p14"/>
          <p:cNvCxnSpPr/>
          <p:nvPr/>
        </p:nvCxnSpPr>
        <p:spPr>
          <a:xfrm>
            <a:off x="3534986" y="1330116"/>
            <a:ext cx="0" cy="33711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29081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600" dirty="0"/>
              <a:t>Timeline &amp; </a:t>
            </a:r>
            <a:r>
              <a:rPr lang="de-DE" sz="2600" dirty="0" err="1"/>
              <a:t>project</a:t>
            </a:r>
            <a:r>
              <a:rPr lang="de-DE" sz="2600" dirty="0"/>
              <a:t> </a:t>
            </a:r>
            <a:r>
              <a:rPr lang="de-DE" sz="2600" dirty="0" err="1"/>
              <a:t>duration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09.12.2024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11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sp>
        <p:nvSpPr>
          <p:cNvPr id="7" name="Google Shape;482;p15"/>
          <p:cNvSpPr/>
          <p:nvPr/>
        </p:nvSpPr>
        <p:spPr>
          <a:xfrm rot="10800000" flipH="1">
            <a:off x="260479" y="3437467"/>
            <a:ext cx="11594955" cy="603248"/>
          </a:xfrm>
          <a:custGeom>
            <a:avLst/>
            <a:gdLst/>
            <a:ahLst/>
            <a:cxnLst/>
            <a:rect l="l" t="t" r="r" b="b"/>
            <a:pathLst>
              <a:path w="11594955" h="603248" extrusionOk="0">
                <a:moveTo>
                  <a:pt x="11179041" y="603248"/>
                </a:moveTo>
                <a:lnTo>
                  <a:pt x="11594955" y="301625"/>
                </a:lnTo>
                <a:lnTo>
                  <a:pt x="11179041" y="0"/>
                </a:lnTo>
                <a:lnTo>
                  <a:pt x="11179041" y="150813"/>
                </a:lnTo>
                <a:lnTo>
                  <a:pt x="1767803" y="150813"/>
                </a:lnTo>
                <a:lnTo>
                  <a:pt x="1767803" y="150259"/>
                </a:lnTo>
                <a:lnTo>
                  <a:pt x="150019" y="150259"/>
                </a:lnTo>
                <a:cubicBezTo>
                  <a:pt x="67166" y="150259"/>
                  <a:pt x="0" y="217425"/>
                  <a:pt x="0" y="300278"/>
                </a:cubicBezTo>
                <a:lnTo>
                  <a:pt x="0" y="450296"/>
                </a:lnTo>
                <a:lnTo>
                  <a:pt x="1626274" y="450296"/>
                </a:lnTo>
                <a:lnTo>
                  <a:pt x="1626274" y="452436"/>
                </a:lnTo>
                <a:lnTo>
                  <a:pt x="11179041" y="452436"/>
                </a:lnTo>
                <a:close/>
              </a:path>
            </a:pathLst>
          </a:custGeom>
          <a:solidFill>
            <a:srgbClr val="A7C637">
              <a:alpha val="2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Fira Sans" panose="020B05030500000200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8" name="Google Shape;485;p15"/>
          <p:cNvSpPr txBox="1"/>
          <p:nvPr/>
        </p:nvSpPr>
        <p:spPr>
          <a:xfrm>
            <a:off x="508475" y="3538991"/>
            <a:ext cx="12117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 smtClean="0">
                <a:solidFill>
                  <a:srgbClr val="005C58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&lt; 2023</a:t>
            </a:r>
            <a:endParaRPr dirty="0">
              <a:solidFill>
                <a:srgbClr val="005C58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" name="Google Shape;486;p15"/>
          <p:cNvSpPr txBox="1"/>
          <p:nvPr/>
        </p:nvSpPr>
        <p:spPr>
          <a:xfrm>
            <a:off x="2173600" y="3538991"/>
            <a:ext cx="12117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 smtClean="0">
                <a:solidFill>
                  <a:srgbClr val="005C58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2023</a:t>
            </a:r>
            <a:endParaRPr dirty="0">
              <a:solidFill>
                <a:srgbClr val="005C58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" name="Google Shape;487;p15"/>
          <p:cNvSpPr txBox="1"/>
          <p:nvPr/>
        </p:nvSpPr>
        <p:spPr>
          <a:xfrm>
            <a:off x="8253927" y="3523231"/>
            <a:ext cx="222034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 smtClean="0">
                <a:solidFill>
                  <a:srgbClr val="005C58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2025 </a:t>
            </a:r>
            <a:r>
              <a:rPr lang="de-DE" dirty="0">
                <a:solidFill>
                  <a:srgbClr val="005C58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- 2027</a:t>
            </a:r>
            <a:endParaRPr dirty="0">
              <a:solidFill>
                <a:srgbClr val="005C58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" name="Google Shape;488;p15"/>
          <p:cNvSpPr txBox="1"/>
          <p:nvPr/>
        </p:nvSpPr>
        <p:spPr>
          <a:xfrm>
            <a:off x="260479" y="1844369"/>
            <a:ext cx="1502100" cy="16773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de-DE" sz="1800" dirty="0" err="1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Proposal</a:t>
            </a:r>
            <a:r>
              <a:rPr lang="de-DE" sz="1800" dirty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submission</a:t>
            </a:r>
            <a:endParaRPr lang="de-DE" dirty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>
              <a:spcBef>
                <a:spcPts val="600"/>
              </a:spcBef>
            </a:pPr>
            <a:r>
              <a:rPr lang="de-DE" dirty="0" err="1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</a:t>
            </a:r>
            <a:r>
              <a:rPr lang="de-DE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eview</a:t>
            </a:r>
            <a:r>
              <a:rPr lang="de-DE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&amp; </a:t>
            </a:r>
            <a:r>
              <a:rPr lang="de-DE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decision</a:t>
            </a:r>
            <a:endParaRPr lang="de-DE" dirty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de-DE" sz="1600" b="0" i="0" u="none" strike="noStrike" cap="none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endParaRPr dirty="0">
              <a:latin typeface="Fira Sans" panose="020B0503050000020004" pitchFamily="34" charset="0"/>
            </a:endParaRPr>
          </a:p>
        </p:txBody>
      </p:sp>
      <p:sp>
        <p:nvSpPr>
          <p:cNvPr id="13" name="Google Shape;490;p15"/>
          <p:cNvSpPr txBox="1"/>
          <p:nvPr/>
        </p:nvSpPr>
        <p:spPr>
          <a:xfrm>
            <a:off x="1804605" y="4013458"/>
            <a:ext cx="4740573" cy="1261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de-DE" sz="1800" dirty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Project </a:t>
            </a:r>
            <a:r>
              <a:rPr lang="de-DE" sz="18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start</a:t>
            </a:r>
            <a:endParaRPr sz="1800" dirty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69999" marR="0" lvl="0" indent="-1968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14143"/>
              </a:buClr>
              <a:buSzPts val="1600"/>
              <a:buFont typeface="Quattrocento Sans"/>
              <a:buChar char="●"/>
            </a:pP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1</a:t>
            </a:r>
            <a:r>
              <a:rPr lang="de-DE" sz="1600" dirty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. 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March 2023 </a:t>
            </a:r>
            <a:endParaRPr sz="1600" dirty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69999" marR="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3"/>
              </a:buClr>
              <a:buSzPts val="1600"/>
              <a:buFont typeface="Quattrocento Sans"/>
              <a:buChar char="●"/>
            </a:pPr>
            <a:r>
              <a:rPr lang="de-DE" sz="1600" dirty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Duration: 5 </a:t>
            </a: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years</a:t>
            </a:r>
            <a:endParaRPr lang="de-DE" sz="1600" dirty="0" smtClean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727199" lvl="1" indent="-196850">
              <a:buClr>
                <a:srgbClr val="414143"/>
              </a:buClr>
              <a:buSzPts val="1600"/>
              <a:buFont typeface="Quattrocento Sans"/>
              <a:buChar char="●"/>
            </a:pP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DSSC </a:t>
            </a: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started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(Help Desk, User Support) </a:t>
            </a:r>
            <a:endParaRPr sz="1600" dirty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14" name="Google Shape;484;p15"/>
          <p:cNvCxnSpPr/>
          <p:nvPr/>
        </p:nvCxnSpPr>
        <p:spPr>
          <a:xfrm>
            <a:off x="3618952" y="3571690"/>
            <a:ext cx="334800" cy="334800"/>
          </a:xfrm>
          <a:prstGeom prst="straightConnector1">
            <a:avLst/>
          </a:prstGeom>
          <a:noFill/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5" name="Google Shape;483;p15"/>
          <p:cNvCxnSpPr/>
          <p:nvPr/>
        </p:nvCxnSpPr>
        <p:spPr>
          <a:xfrm>
            <a:off x="1584484" y="3604390"/>
            <a:ext cx="334800" cy="334800"/>
          </a:xfrm>
          <a:prstGeom prst="straightConnector1">
            <a:avLst/>
          </a:prstGeom>
          <a:noFill/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" name="Google Shape;483;p15"/>
          <p:cNvCxnSpPr/>
          <p:nvPr/>
        </p:nvCxnSpPr>
        <p:spPr>
          <a:xfrm>
            <a:off x="6672696" y="3586649"/>
            <a:ext cx="334800" cy="334800"/>
          </a:xfrm>
          <a:prstGeom prst="straightConnector1">
            <a:avLst/>
          </a:prstGeom>
          <a:noFill/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" name="Google Shape;486;p15"/>
          <p:cNvSpPr txBox="1"/>
          <p:nvPr/>
        </p:nvSpPr>
        <p:spPr>
          <a:xfrm>
            <a:off x="4336801" y="3523231"/>
            <a:ext cx="12117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 smtClean="0">
                <a:solidFill>
                  <a:srgbClr val="005C58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2024</a:t>
            </a:r>
            <a:endParaRPr dirty="0">
              <a:solidFill>
                <a:srgbClr val="005C58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7" name="Google Shape;490;p15"/>
          <p:cNvSpPr txBox="1"/>
          <p:nvPr/>
        </p:nvSpPr>
        <p:spPr>
          <a:xfrm>
            <a:off x="3695100" y="1640766"/>
            <a:ext cx="6779171" cy="2000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de-DE" sz="18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All </a:t>
            </a:r>
            <a:r>
              <a:rPr lang="de-DE" sz="18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Measures</a:t>
            </a:r>
            <a:r>
              <a:rPr lang="de-DE" sz="18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8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started</a:t>
            </a:r>
            <a:endParaRPr lang="de-DE" dirty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69999" marR="0" lvl="0" indent="-1968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14143"/>
              </a:buClr>
              <a:buSzPts val="1600"/>
              <a:buFont typeface="Quattrocento Sans"/>
              <a:buChar char="●"/>
            </a:pP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38 </a:t>
            </a: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employess</a:t>
            </a:r>
            <a:r>
              <a:rPr lang="de-DE" sz="1600" dirty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(</a:t>
            </a: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Postdocs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)</a:t>
            </a:r>
            <a:endParaRPr sz="1600" dirty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727199" lvl="1" indent="-196850">
              <a:buClr>
                <a:srgbClr val="414143"/>
              </a:buClr>
              <a:buSzPts val="1600"/>
              <a:buFont typeface="Quattrocento Sans"/>
              <a:buChar char="●"/>
            </a:pP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Community </a:t>
            </a: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Summit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(June)</a:t>
            </a:r>
          </a:p>
          <a:p>
            <a:pPr marL="1184399" lvl="2" indent="-196850">
              <a:buClr>
                <a:srgbClr val="414143"/>
              </a:buClr>
              <a:buSzPts val="1600"/>
              <a:buFont typeface="Quattrocento Sans"/>
              <a:buChar char="●"/>
            </a:pP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1. </a:t>
            </a: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Use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Case Call (June-</a:t>
            </a: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July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)</a:t>
            </a:r>
          </a:p>
          <a:p>
            <a:pPr marL="1641599" lvl="3" indent="-196850">
              <a:buClr>
                <a:srgbClr val="414143"/>
              </a:buClr>
              <a:buSzPts val="1600"/>
              <a:buFont typeface="Quattrocento Sans"/>
              <a:buChar char="●"/>
            </a:pP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New </a:t>
            </a: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participants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(IGZ, </a:t>
            </a:r>
            <a:r>
              <a:rPr lang="de-DE" sz="1600" dirty="0" smtClean="0">
                <a:solidFill>
                  <a:schemeClr val="bg1">
                    <a:lumMod val="75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Uni Rostock, HUI Berlin…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)</a:t>
            </a:r>
          </a:p>
          <a:p>
            <a:pPr marL="1641599" lvl="3" indent="-196850">
              <a:buClr>
                <a:srgbClr val="414143"/>
              </a:buClr>
              <a:buSzPts val="1600"/>
              <a:buFont typeface="Quattrocento Sans"/>
              <a:buChar char="●"/>
            </a:pP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Use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Case </a:t>
            </a: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Pilots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start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(Nov 1st)</a:t>
            </a:r>
          </a:p>
          <a:p>
            <a:pPr marL="269999" marR="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3"/>
              </a:buClr>
              <a:buSzPts val="1600"/>
              <a:buFont typeface="Quattrocento Sans"/>
              <a:buChar char="●"/>
            </a:pPr>
            <a:endParaRPr sz="1600" dirty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9" name="Google Shape;490;p15"/>
          <p:cNvSpPr txBox="1"/>
          <p:nvPr/>
        </p:nvSpPr>
        <p:spPr>
          <a:xfrm>
            <a:off x="7993137" y="3926601"/>
            <a:ext cx="3260400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de-DE" sz="18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FAIRagor</a:t>
            </a:r>
            <a:r>
              <a:rPr lang="de-DE" sz="18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Portal</a:t>
            </a:r>
            <a:endParaRPr sz="1800" dirty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269999" marR="0" lvl="0" indent="-1968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14143"/>
              </a:buClr>
              <a:buSzPts val="1600"/>
              <a:buFont typeface="Quattrocento Sans"/>
              <a:buChar char="●"/>
            </a:pP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Networked</a:t>
            </a:r>
            <a:r>
              <a:rPr lang="de-DE" sz="1600" dirty="0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infrastructure</a:t>
            </a:r>
            <a:endParaRPr lang="de-DE" sz="1600" dirty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  <a:p>
            <a:pPr marL="1641599" lvl="3" indent="-196850">
              <a:spcBef>
                <a:spcPts val="600"/>
              </a:spcBef>
              <a:buClr>
                <a:srgbClr val="414143"/>
              </a:buClr>
              <a:buSzPts val="1600"/>
              <a:buFont typeface="Quattrocento Sans"/>
              <a:buChar char="●"/>
            </a:pPr>
            <a:r>
              <a:rPr lang="de-DE" sz="1600" dirty="0" err="1" smtClean="0">
                <a:solidFill>
                  <a:srgbClr val="414143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OneNFDI</a:t>
            </a:r>
            <a:endParaRPr lang="de-DE" sz="1600" dirty="0" smtClean="0">
              <a:solidFill>
                <a:srgbClr val="414143"/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136872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800" dirty="0" err="1"/>
              <a:t>Our</a:t>
            </a:r>
            <a:r>
              <a:rPr lang="de-DE" sz="2800" dirty="0"/>
              <a:t> </a:t>
            </a:r>
            <a:r>
              <a:rPr lang="de-DE" sz="2800" dirty="0" err="1" smtClean="0"/>
              <a:t>flagship</a:t>
            </a:r>
            <a:r>
              <a:rPr lang="de-DE" sz="2800" dirty="0" smtClean="0"/>
              <a:t> </a:t>
            </a:r>
            <a:r>
              <a:rPr lang="de-DE" sz="2800" dirty="0" err="1" smtClean="0"/>
              <a:t>use</a:t>
            </a:r>
            <a:r>
              <a:rPr lang="de-DE" sz="2800" dirty="0" smtClean="0"/>
              <a:t> </a:t>
            </a:r>
            <a:r>
              <a:rPr lang="de-DE" sz="2800" dirty="0" err="1"/>
              <a:t>cases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09.12.2024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12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sp>
        <p:nvSpPr>
          <p:cNvPr id="7" name="Google Shape;612;p17"/>
          <p:cNvSpPr/>
          <p:nvPr/>
        </p:nvSpPr>
        <p:spPr>
          <a:xfrm>
            <a:off x="410488" y="1515680"/>
            <a:ext cx="11719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400" dirty="0" err="1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Flagship</a:t>
            </a:r>
            <a:r>
              <a:rPr lang="de-DE" sz="2400" dirty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</a:t>
            </a:r>
            <a:r>
              <a:rPr lang="de-DE" sz="2400" dirty="0" err="1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use</a:t>
            </a:r>
            <a:r>
              <a:rPr lang="de-DE" sz="2400" dirty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</a:t>
            </a:r>
            <a:r>
              <a:rPr lang="de-DE" sz="2400" dirty="0" err="1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cases</a:t>
            </a:r>
            <a:r>
              <a:rPr lang="de-DE" sz="2400" dirty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on relevant </a:t>
            </a:r>
            <a:r>
              <a:rPr lang="de-DE" sz="2400" dirty="0" err="1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sustainability</a:t>
            </a:r>
            <a:r>
              <a:rPr lang="de-DE" sz="2400" dirty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</a:t>
            </a:r>
            <a:r>
              <a:rPr lang="de-DE" sz="2400" dirty="0" err="1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problems</a:t>
            </a:r>
            <a:endParaRPr sz="2400" dirty="0">
              <a:solidFill>
                <a:srgbClr val="00917A"/>
              </a:solidFill>
              <a:latin typeface="Fira Sans" panose="020B0503050000020004" pitchFamily="34" charset="0"/>
              <a:sym typeface="Quattrocento Sans"/>
            </a:endParaRPr>
          </a:p>
        </p:txBody>
      </p:sp>
      <p:sp>
        <p:nvSpPr>
          <p:cNvPr id="8" name="Google Shape;614;p17"/>
          <p:cNvSpPr/>
          <p:nvPr/>
        </p:nvSpPr>
        <p:spPr>
          <a:xfrm>
            <a:off x="8946049" y="1994718"/>
            <a:ext cx="1536300" cy="4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algn="ctr">
              <a:buClr>
                <a:srgbClr val="000000"/>
              </a:buClr>
              <a:buSzPts val="2000"/>
              <a:buFont typeface="Arial"/>
              <a:buNone/>
            </a:pP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Use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cases</a:t>
            </a:r>
            <a:endParaRPr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" name="Google Shape;615;p17"/>
          <p:cNvSpPr/>
          <p:nvPr/>
        </p:nvSpPr>
        <p:spPr>
          <a:xfrm>
            <a:off x="5327915" y="1994718"/>
            <a:ext cx="1536300" cy="4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Scales</a:t>
            </a:r>
            <a:endParaRPr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10" name="Google Shape;616;p17"/>
          <p:cNvGrpSpPr/>
          <p:nvPr/>
        </p:nvGrpSpPr>
        <p:grpSpPr>
          <a:xfrm>
            <a:off x="8037507" y="2880076"/>
            <a:ext cx="3564559" cy="3288581"/>
            <a:chOff x="8126927" y="3035039"/>
            <a:chExt cx="3564559" cy="3288581"/>
          </a:xfrm>
        </p:grpSpPr>
        <p:grpSp>
          <p:nvGrpSpPr>
            <p:cNvPr id="11" name="Google Shape;617;p17"/>
            <p:cNvGrpSpPr/>
            <p:nvPr/>
          </p:nvGrpSpPr>
          <p:grpSpPr>
            <a:xfrm>
              <a:off x="8736957" y="5801476"/>
              <a:ext cx="1907152" cy="522144"/>
              <a:chOff x="6637158" y="5984605"/>
              <a:chExt cx="2115767" cy="594900"/>
            </a:xfrm>
          </p:grpSpPr>
          <p:sp>
            <p:nvSpPr>
              <p:cNvPr id="27" name="Google Shape;618;p17"/>
              <p:cNvSpPr txBox="1"/>
              <p:nvPr/>
            </p:nvSpPr>
            <p:spPr>
              <a:xfrm>
                <a:off x="7535525" y="6150103"/>
                <a:ext cx="121740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>
                    <a:solidFill>
                      <a:schemeClr val="tx1"/>
                    </a:solidFill>
                    <a:sym typeface="Quattrocento Sans"/>
                  </a:rPr>
                  <a:t>Breeding</a:t>
                </a:r>
                <a:endParaRPr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8" name="Google Shape;619;p17"/>
              <p:cNvSpPr/>
              <p:nvPr/>
            </p:nvSpPr>
            <p:spPr>
              <a:xfrm>
                <a:off x="6637158" y="5984605"/>
                <a:ext cx="740345" cy="5949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UC1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2" name="Google Shape;620;p17"/>
            <p:cNvGrpSpPr/>
            <p:nvPr/>
          </p:nvGrpSpPr>
          <p:grpSpPr>
            <a:xfrm>
              <a:off x="8257882" y="3599483"/>
              <a:ext cx="1948980" cy="522144"/>
              <a:chOff x="8334311" y="2915267"/>
              <a:chExt cx="2162170" cy="594901"/>
            </a:xfrm>
          </p:grpSpPr>
          <p:sp>
            <p:nvSpPr>
              <p:cNvPr id="25" name="Google Shape;621;p17"/>
              <p:cNvSpPr txBox="1"/>
              <p:nvPr/>
            </p:nvSpPr>
            <p:spPr>
              <a:xfrm>
                <a:off x="9116781" y="3060484"/>
                <a:ext cx="137970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Agronomy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6" name="Google Shape;622;p17"/>
              <p:cNvSpPr/>
              <p:nvPr/>
            </p:nvSpPr>
            <p:spPr>
              <a:xfrm>
                <a:off x="8334311" y="2915267"/>
                <a:ext cx="720602" cy="594901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UC2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3" name="Google Shape;623;p17"/>
            <p:cNvGrpSpPr/>
            <p:nvPr/>
          </p:nvGrpSpPr>
          <p:grpSpPr>
            <a:xfrm>
              <a:off x="8538698" y="4694579"/>
              <a:ext cx="2586005" cy="514244"/>
              <a:chOff x="7539059" y="4491199"/>
              <a:chExt cx="2868876" cy="585900"/>
            </a:xfrm>
          </p:grpSpPr>
          <p:sp>
            <p:nvSpPr>
              <p:cNvPr id="23" name="Google Shape;624;p17"/>
              <p:cNvSpPr txBox="1"/>
              <p:nvPr/>
            </p:nvSpPr>
            <p:spPr>
              <a:xfrm>
                <a:off x="8337811" y="4656695"/>
                <a:ext cx="2070124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Pest &amp; </a:t>
                </a:r>
                <a:r>
                  <a:rPr lang="de-DE" dirty="0" err="1">
                    <a:solidFill>
                      <a:schemeClr val="tx1"/>
                    </a:solidFill>
                    <a:sym typeface="Quattrocento Sans"/>
                  </a:rPr>
                  <a:t>Diseases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4" name="Google Shape;625;p17"/>
              <p:cNvSpPr/>
              <p:nvPr/>
            </p:nvSpPr>
            <p:spPr>
              <a:xfrm>
                <a:off x="7539059" y="4491199"/>
                <a:ext cx="716178" cy="5859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UC3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4" name="Google Shape;626;p17"/>
            <p:cNvGrpSpPr/>
            <p:nvPr/>
          </p:nvGrpSpPr>
          <p:grpSpPr>
            <a:xfrm>
              <a:off x="8396480" y="4150810"/>
              <a:ext cx="3295006" cy="520827"/>
              <a:chOff x="7936732" y="3698513"/>
              <a:chExt cx="3655432" cy="593400"/>
            </a:xfrm>
          </p:grpSpPr>
          <p:sp>
            <p:nvSpPr>
              <p:cNvPr id="21" name="Google Shape;627;p17"/>
              <p:cNvSpPr txBox="1"/>
              <p:nvPr/>
            </p:nvSpPr>
            <p:spPr>
              <a:xfrm>
                <a:off x="8727464" y="3839493"/>
                <a:ext cx="286470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Long-term </a:t>
                </a:r>
                <a:r>
                  <a:rPr lang="de-DE" dirty="0" err="1">
                    <a:solidFill>
                      <a:schemeClr val="tx1"/>
                    </a:solidFill>
                    <a:sym typeface="Quattrocento Sans"/>
                  </a:rPr>
                  <a:t>experiments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2" name="Google Shape;628;p17"/>
              <p:cNvSpPr/>
              <p:nvPr/>
            </p:nvSpPr>
            <p:spPr>
              <a:xfrm>
                <a:off x="7936732" y="3698513"/>
                <a:ext cx="720602" cy="5934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UC4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5" name="Google Shape;629;p17"/>
            <p:cNvGrpSpPr/>
            <p:nvPr/>
          </p:nvGrpSpPr>
          <p:grpSpPr>
            <a:xfrm>
              <a:off x="8646352" y="5238348"/>
              <a:ext cx="2457905" cy="522144"/>
              <a:chOff x="7128468" y="5214877"/>
              <a:chExt cx="2726764" cy="594900"/>
            </a:xfrm>
          </p:grpSpPr>
          <p:sp>
            <p:nvSpPr>
              <p:cNvPr id="19" name="Google Shape;630;p17"/>
              <p:cNvSpPr txBox="1"/>
              <p:nvPr/>
            </p:nvSpPr>
            <p:spPr>
              <a:xfrm>
                <a:off x="7964332" y="5385449"/>
                <a:ext cx="189090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>
                    <a:solidFill>
                      <a:schemeClr val="tx1"/>
                    </a:solidFill>
                    <a:sym typeface="Quattrocento Sans"/>
                  </a:rPr>
                  <a:t>Sensor systems</a:t>
                </a:r>
                <a:endParaRPr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0" name="Google Shape;631;p17"/>
              <p:cNvSpPr/>
              <p:nvPr/>
            </p:nvSpPr>
            <p:spPr>
              <a:xfrm>
                <a:off x="7128468" y="5214877"/>
                <a:ext cx="720602" cy="5949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UC5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6" name="Google Shape;632;p17"/>
            <p:cNvGrpSpPr/>
            <p:nvPr/>
          </p:nvGrpSpPr>
          <p:grpSpPr>
            <a:xfrm>
              <a:off x="8126927" y="3035039"/>
              <a:ext cx="2997775" cy="523460"/>
              <a:chOff x="8706548" y="2137146"/>
              <a:chExt cx="3325688" cy="596400"/>
            </a:xfrm>
          </p:grpSpPr>
          <p:sp>
            <p:nvSpPr>
              <p:cNvPr id="17" name="Google Shape;633;p17"/>
              <p:cNvSpPr txBox="1"/>
              <p:nvPr/>
            </p:nvSpPr>
            <p:spPr>
              <a:xfrm>
                <a:off x="9471136" y="2302559"/>
                <a:ext cx="256110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Integrated </a:t>
                </a:r>
                <a:r>
                  <a:rPr lang="de-DE" dirty="0" err="1">
                    <a:solidFill>
                      <a:schemeClr val="tx1"/>
                    </a:solidFill>
                    <a:sym typeface="Quattrocento Sans"/>
                  </a:rPr>
                  <a:t>modeling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18" name="Google Shape;634;p17"/>
              <p:cNvSpPr/>
              <p:nvPr/>
            </p:nvSpPr>
            <p:spPr>
              <a:xfrm>
                <a:off x="8706548" y="2137146"/>
                <a:ext cx="720602" cy="5964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200" dirty="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UC6</a:t>
                </a:r>
                <a:endParaRPr sz="1200" dirty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</p:grpSp>
      <p:pic>
        <p:nvPicPr>
          <p:cNvPr id="29" name="Google Shape;636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23850" y="2468850"/>
            <a:ext cx="7698809" cy="3836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30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636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23850" y="2468850"/>
            <a:ext cx="7698809" cy="383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800" dirty="0" err="1"/>
              <a:t>Our</a:t>
            </a:r>
            <a:r>
              <a:rPr lang="de-DE" sz="2800" dirty="0"/>
              <a:t> </a:t>
            </a:r>
            <a:r>
              <a:rPr lang="de-DE" sz="2800" dirty="0" err="1" smtClean="0"/>
              <a:t>new</a:t>
            </a:r>
            <a:r>
              <a:rPr lang="de-DE" sz="2800" dirty="0" smtClean="0"/>
              <a:t> </a:t>
            </a:r>
            <a:r>
              <a:rPr lang="de-DE" sz="2800" dirty="0" err="1" smtClean="0"/>
              <a:t>use</a:t>
            </a:r>
            <a:r>
              <a:rPr lang="de-DE" sz="2800" dirty="0" smtClean="0"/>
              <a:t> </a:t>
            </a:r>
            <a:r>
              <a:rPr lang="de-DE" sz="2800" dirty="0" err="1" smtClean="0"/>
              <a:t>cases</a:t>
            </a:r>
            <a:r>
              <a:rPr lang="de-DE" sz="2800" dirty="0" smtClean="0"/>
              <a:t> &amp; </a:t>
            </a:r>
            <a:r>
              <a:rPr lang="de-DE" sz="2800" dirty="0" err="1" smtClean="0"/>
              <a:t>pilots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09.12.2024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13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sp>
        <p:nvSpPr>
          <p:cNvPr id="7" name="Google Shape;612;p17"/>
          <p:cNvSpPr/>
          <p:nvPr/>
        </p:nvSpPr>
        <p:spPr>
          <a:xfrm>
            <a:off x="410488" y="1515680"/>
            <a:ext cx="11719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400" dirty="0" err="1" smtClean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Demands</a:t>
            </a:r>
            <a:r>
              <a:rPr lang="de-DE" sz="2400" dirty="0" smtClean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</a:t>
            </a:r>
            <a:r>
              <a:rPr lang="de-DE" sz="2400" dirty="0" err="1" smtClean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of</a:t>
            </a:r>
            <a:r>
              <a:rPr lang="de-DE" sz="2400" dirty="0" smtClean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</a:t>
            </a:r>
            <a:r>
              <a:rPr lang="de-DE" sz="2400" dirty="0" err="1" smtClean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our</a:t>
            </a:r>
            <a:r>
              <a:rPr lang="de-DE" sz="2400" dirty="0" smtClean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 </a:t>
            </a:r>
            <a:r>
              <a:rPr lang="de-DE" sz="2400" dirty="0" err="1" smtClean="0">
                <a:solidFill>
                  <a:srgbClr val="00917A"/>
                </a:solidFill>
                <a:latin typeface="Fira Sans" panose="020B0503050000020004" pitchFamily="34" charset="0"/>
                <a:sym typeface="Quattrocento Sans"/>
              </a:rPr>
              <a:t>community</a:t>
            </a:r>
            <a:endParaRPr sz="2400" dirty="0">
              <a:solidFill>
                <a:srgbClr val="00917A"/>
              </a:solidFill>
              <a:latin typeface="Fira Sans" panose="020B0503050000020004" pitchFamily="34" charset="0"/>
              <a:sym typeface="Quattrocento Sans"/>
            </a:endParaRPr>
          </a:p>
        </p:txBody>
      </p:sp>
      <p:sp>
        <p:nvSpPr>
          <p:cNvPr id="8" name="Google Shape;614;p17"/>
          <p:cNvSpPr/>
          <p:nvPr/>
        </p:nvSpPr>
        <p:spPr>
          <a:xfrm>
            <a:off x="8946048" y="1994718"/>
            <a:ext cx="2169633" cy="4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algn="ctr">
              <a:buClr>
                <a:srgbClr val="000000"/>
              </a:buClr>
              <a:buSzPts val="2000"/>
              <a:buFont typeface="Arial"/>
              <a:buNone/>
            </a:pP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Use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 smtClean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case</a:t>
            </a:r>
            <a:r>
              <a:rPr lang="de-DE" dirty="0" smtClean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 smtClean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Pilots</a:t>
            </a:r>
            <a:endParaRPr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" name="Google Shape;615;p17"/>
          <p:cNvSpPr/>
          <p:nvPr/>
        </p:nvSpPr>
        <p:spPr>
          <a:xfrm>
            <a:off x="5327915" y="1994718"/>
            <a:ext cx="1536300" cy="4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Scales</a:t>
            </a:r>
            <a:endParaRPr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10" name="Google Shape;616;p17"/>
          <p:cNvGrpSpPr/>
          <p:nvPr/>
        </p:nvGrpSpPr>
        <p:grpSpPr>
          <a:xfrm>
            <a:off x="7600945" y="2671534"/>
            <a:ext cx="4629148" cy="2933995"/>
            <a:chOff x="7690365" y="2826497"/>
            <a:chExt cx="4629148" cy="2933995"/>
          </a:xfrm>
        </p:grpSpPr>
        <p:grpSp>
          <p:nvGrpSpPr>
            <p:cNvPr id="12" name="Google Shape;620;p17"/>
            <p:cNvGrpSpPr/>
            <p:nvPr/>
          </p:nvGrpSpPr>
          <p:grpSpPr>
            <a:xfrm>
              <a:off x="7778695" y="3432747"/>
              <a:ext cx="3815595" cy="522144"/>
              <a:chOff x="7802717" y="2725302"/>
              <a:chExt cx="4232967" cy="594902"/>
            </a:xfrm>
          </p:grpSpPr>
          <p:sp>
            <p:nvSpPr>
              <p:cNvPr id="25" name="Google Shape;621;p17"/>
              <p:cNvSpPr txBox="1"/>
              <p:nvPr/>
            </p:nvSpPr>
            <p:spPr>
              <a:xfrm>
                <a:off x="8703205" y="2890215"/>
                <a:ext cx="3332479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 </a:t>
                </a:r>
                <a:r>
                  <a:rPr lang="de-DE" dirty="0" err="1">
                    <a:solidFill>
                      <a:schemeClr val="tx1"/>
                    </a:solidFill>
                    <a:sym typeface="Quattrocento Sans"/>
                  </a:rPr>
                  <a:t>Socio-economic</a:t>
                </a:r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 Information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6" name="Google Shape;622;p17"/>
              <p:cNvSpPr/>
              <p:nvPr/>
            </p:nvSpPr>
            <p:spPr>
              <a:xfrm>
                <a:off x="7802717" y="2725302"/>
                <a:ext cx="882352" cy="594902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050" dirty="0" smtClean="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Pilot 1</a:t>
                </a:r>
                <a:endParaRPr sz="1050" dirty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3" name="Google Shape;623;p17"/>
            <p:cNvGrpSpPr/>
            <p:nvPr/>
          </p:nvGrpSpPr>
          <p:grpSpPr>
            <a:xfrm>
              <a:off x="8060413" y="4641310"/>
              <a:ext cx="3144689" cy="514244"/>
              <a:chOff x="7008458" y="4430507"/>
              <a:chExt cx="3488672" cy="585900"/>
            </a:xfrm>
          </p:grpSpPr>
          <p:sp>
            <p:nvSpPr>
              <p:cNvPr id="23" name="Google Shape;624;p17"/>
              <p:cNvSpPr txBox="1"/>
              <p:nvPr/>
            </p:nvSpPr>
            <p:spPr>
              <a:xfrm>
                <a:off x="8073639" y="4577699"/>
                <a:ext cx="2423491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 err="1" smtClean="0">
                    <a:solidFill>
                      <a:schemeClr val="tx1"/>
                    </a:solidFill>
                    <a:sym typeface="Quattrocento Sans"/>
                  </a:rPr>
                  <a:t>Arable</a:t>
                </a:r>
                <a:r>
                  <a:rPr lang="de-DE" dirty="0" smtClean="0">
                    <a:solidFill>
                      <a:schemeClr val="tx1"/>
                    </a:solidFill>
                    <a:sym typeface="Quattrocento Sans"/>
                  </a:rPr>
                  <a:t> </a:t>
                </a:r>
                <a:r>
                  <a:rPr lang="de-DE" dirty="0" err="1">
                    <a:solidFill>
                      <a:schemeClr val="tx1"/>
                    </a:solidFill>
                    <a:sym typeface="Quattrocento Sans"/>
                  </a:rPr>
                  <a:t>weed</a:t>
                </a:r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 </a:t>
                </a:r>
                <a:r>
                  <a:rPr lang="de-DE" dirty="0" err="1" smtClean="0">
                    <a:solidFill>
                      <a:schemeClr val="tx1"/>
                    </a:solidFill>
                    <a:sym typeface="Quattrocento Sans"/>
                  </a:rPr>
                  <a:t>data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4" name="Google Shape;625;p17"/>
              <p:cNvSpPr/>
              <p:nvPr/>
            </p:nvSpPr>
            <p:spPr>
              <a:xfrm>
                <a:off x="7008458" y="4430507"/>
                <a:ext cx="876936" cy="5859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050" dirty="0" smtClean="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Pilot 3</a:t>
                </a:r>
                <a:endParaRPr lang="de-DE" sz="1050" dirty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4" name="Google Shape;626;p17"/>
            <p:cNvGrpSpPr/>
            <p:nvPr/>
          </p:nvGrpSpPr>
          <p:grpSpPr>
            <a:xfrm>
              <a:off x="7917297" y="4037689"/>
              <a:ext cx="4402216" cy="520827"/>
              <a:chOff x="7405138" y="3569630"/>
              <a:chExt cx="4883759" cy="593400"/>
            </a:xfrm>
          </p:grpSpPr>
          <p:sp>
            <p:nvSpPr>
              <p:cNvPr id="21" name="Google Shape;627;p17"/>
              <p:cNvSpPr txBox="1"/>
              <p:nvPr/>
            </p:nvSpPr>
            <p:spPr>
              <a:xfrm>
                <a:off x="8400567" y="3724929"/>
                <a:ext cx="3888330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 </a:t>
                </a:r>
                <a:r>
                  <a:rPr lang="de-DE" dirty="0" err="1">
                    <a:solidFill>
                      <a:schemeClr val="tx1"/>
                    </a:solidFill>
                    <a:sym typeface="Quattrocento Sans"/>
                  </a:rPr>
                  <a:t>Synchronization</a:t>
                </a:r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 </a:t>
                </a:r>
                <a:r>
                  <a:rPr lang="de-DE" dirty="0" err="1" smtClean="0">
                    <a:solidFill>
                      <a:schemeClr val="tx1"/>
                    </a:solidFill>
                    <a:sym typeface="Quattrocento Sans"/>
                  </a:rPr>
                  <a:t>Horticulture</a:t>
                </a:r>
                <a:r>
                  <a:rPr lang="de-DE" dirty="0" smtClean="0">
                    <a:solidFill>
                      <a:schemeClr val="tx1"/>
                    </a:solidFill>
                    <a:sym typeface="Quattrocento Sans"/>
                  </a:rPr>
                  <a:t> Data 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2" name="Google Shape;628;p17"/>
              <p:cNvSpPr/>
              <p:nvPr/>
            </p:nvSpPr>
            <p:spPr>
              <a:xfrm>
                <a:off x="7405138" y="3569630"/>
                <a:ext cx="882352" cy="5934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050" dirty="0" smtClean="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Pilot 2</a:t>
                </a:r>
                <a:endParaRPr lang="de-DE" sz="1050" dirty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5" name="Google Shape;629;p17"/>
            <p:cNvGrpSpPr/>
            <p:nvPr/>
          </p:nvGrpSpPr>
          <p:grpSpPr>
            <a:xfrm>
              <a:off x="8167160" y="5238348"/>
              <a:ext cx="3252803" cy="522144"/>
              <a:chOff x="6596874" y="5214877"/>
              <a:chExt cx="3608620" cy="594900"/>
            </a:xfrm>
          </p:grpSpPr>
          <p:sp>
            <p:nvSpPr>
              <p:cNvPr id="19" name="Google Shape;630;p17"/>
              <p:cNvSpPr txBox="1"/>
              <p:nvPr/>
            </p:nvSpPr>
            <p:spPr>
              <a:xfrm>
                <a:off x="8087318" y="5361462"/>
                <a:ext cx="2118176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de-DE" dirty="0" err="1">
                    <a:solidFill>
                      <a:schemeClr val="tx1"/>
                    </a:solidFill>
                    <a:sym typeface="Quattrocento Sans"/>
                  </a:rPr>
                  <a:t>BrAPI</a:t>
                </a:r>
                <a:r>
                  <a:rPr lang="de-DE" dirty="0">
                    <a:solidFill>
                      <a:schemeClr val="tx1"/>
                    </a:solidFill>
                    <a:sym typeface="Quattrocento Sans"/>
                  </a:rPr>
                  <a:t> Integration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20" name="Google Shape;631;p17"/>
              <p:cNvSpPr/>
              <p:nvPr/>
            </p:nvSpPr>
            <p:spPr>
              <a:xfrm>
                <a:off x="6596874" y="5214877"/>
                <a:ext cx="882352" cy="5949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</a:pPr>
                <a:r>
                  <a:rPr lang="de-DE" sz="1050" dirty="0" smtClean="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Pilot 4</a:t>
                </a:r>
                <a:endParaRPr lang="de-DE" sz="1050" dirty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  <p:grpSp>
          <p:nvGrpSpPr>
            <p:cNvPr id="16" name="Google Shape;632;p17"/>
            <p:cNvGrpSpPr/>
            <p:nvPr/>
          </p:nvGrpSpPr>
          <p:grpSpPr>
            <a:xfrm>
              <a:off x="7690365" y="2826497"/>
              <a:ext cx="3323306" cy="523460"/>
              <a:chOff x="8222235" y="1899545"/>
              <a:chExt cx="3686828" cy="596399"/>
            </a:xfrm>
          </p:grpSpPr>
          <p:sp>
            <p:nvSpPr>
              <p:cNvPr id="17" name="Google Shape;633;p17"/>
              <p:cNvSpPr txBox="1"/>
              <p:nvPr/>
            </p:nvSpPr>
            <p:spPr>
              <a:xfrm>
                <a:off x="8828188" y="2075561"/>
                <a:ext cx="3080875" cy="28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  <a:defRPr sz="1600" b="0" i="0" u="none" strike="noStrike" cap="none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Arial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en-US" dirty="0" smtClean="0">
                    <a:solidFill>
                      <a:schemeClr val="tx1"/>
                    </a:solidFill>
                    <a:sym typeface="Quattrocento Sans"/>
                  </a:rPr>
                  <a:t>Tools </a:t>
                </a:r>
                <a:r>
                  <a:rPr lang="en-US" dirty="0">
                    <a:solidFill>
                      <a:schemeClr val="tx1"/>
                    </a:solidFill>
                    <a:sym typeface="Quattrocento Sans"/>
                  </a:rPr>
                  <a:t>for Extreme Events</a:t>
                </a:r>
                <a:endParaRPr dirty="0">
                  <a:solidFill>
                    <a:schemeClr val="tx1"/>
                  </a:solidFill>
                  <a:sym typeface="Quattrocento Sans"/>
                </a:endParaRPr>
              </a:p>
            </p:txBody>
          </p:sp>
          <p:sp>
            <p:nvSpPr>
              <p:cNvPr id="18" name="Google Shape;634;p17"/>
              <p:cNvSpPr/>
              <p:nvPr/>
            </p:nvSpPr>
            <p:spPr>
              <a:xfrm>
                <a:off x="8222235" y="1899545"/>
                <a:ext cx="835072" cy="596399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000" dirty="0" smtClean="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Show </a:t>
                </a:r>
                <a:r>
                  <a:rPr lang="de-DE" sz="1000" dirty="0" err="1" smtClean="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Quattrocento Sans"/>
                  </a:rPr>
                  <a:t>case</a:t>
                </a:r>
                <a:endParaRPr sz="1000" dirty="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Quattrocento San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953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600" dirty="0">
                <a:solidFill>
                  <a:srgbClr val="A7C637"/>
                </a:solidFill>
              </a:rPr>
              <a:t>Further </a:t>
            </a:r>
            <a:r>
              <a:rPr lang="de-DE" sz="2600" dirty="0" err="1">
                <a:solidFill>
                  <a:srgbClr val="A7C637"/>
                </a:solidFill>
              </a:rPr>
              <a:t>development</a:t>
            </a:r>
            <a:r>
              <a:rPr lang="de-DE" sz="2600" dirty="0">
                <a:solidFill>
                  <a:srgbClr val="A7C637"/>
                </a:solidFill>
              </a:rPr>
              <a:t> </a:t>
            </a:r>
            <a:r>
              <a:rPr lang="de-DE" sz="2600" dirty="0" err="1">
                <a:solidFill>
                  <a:srgbClr val="A7C637"/>
                </a:solidFill>
              </a:rPr>
              <a:t>of</a:t>
            </a:r>
            <a:r>
              <a:rPr lang="de-DE" sz="2600" dirty="0">
                <a:solidFill>
                  <a:srgbClr val="A7C637"/>
                </a:solidFill>
              </a:rPr>
              <a:t> FAIRagro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09.12.2024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sp>
        <p:nvSpPr>
          <p:cNvPr id="7" name="Google Shape;654;p18"/>
          <p:cNvSpPr/>
          <p:nvPr/>
        </p:nvSpPr>
        <p:spPr>
          <a:xfrm>
            <a:off x="161006" y="1638311"/>
            <a:ext cx="2297560" cy="6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66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Potential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use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cases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and</a:t>
            </a:r>
            <a:r>
              <a:rPr lang="de-DE" dirty="0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dirty="0" err="1">
                <a:solidFill>
                  <a:schemeClr val="dk2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domains</a:t>
            </a:r>
            <a:endParaRPr dirty="0">
              <a:solidFill>
                <a:schemeClr val="dk2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8" name="Google Shape;655;p18"/>
          <p:cNvGrpSpPr/>
          <p:nvPr/>
        </p:nvGrpSpPr>
        <p:grpSpPr>
          <a:xfrm>
            <a:off x="368101" y="5163072"/>
            <a:ext cx="1046546" cy="598108"/>
            <a:chOff x="1943862" y="2801874"/>
            <a:chExt cx="2184400" cy="1391920"/>
          </a:xfrm>
        </p:grpSpPr>
        <p:sp>
          <p:nvSpPr>
            <p:cNvPr id="9" name="Google Shape;656;p18"/>
            <p:cNvSpPr/>
            <p:nvPr/>
          </p:nvSpPr>
          <p:spPr>
            <a:xfrm>
              <a:off x="1943862" y="2801874"/>
              <a:ext cx="2184400" cy="1391920"/>
            </a:xfrm>
            <a:custGeom>
              <a:avLst/>
              <a:gdLst/>
              <a:ahLst/>
              <a:cxnLst/>
              <a:rect l="l" t="t" r="r" b="b"/>
              <a:pathLst>
                <a:path w="2184400" h="1391920" extrusionOk="0">
                  <a:moveTo>
                    <a:pt x="1091945" y="0"/>
                  </a:moveTo>
                  <a:lnTo>
                    <a:pt x="1033948" y="964"/>
                  </a:lnTo>
                  <a:lnTo>
                    <a:pt x="976740" y="3825"/>
                  </a:lnTo>
                  <a:lnTo>
                    <a:pt x="920396" y="8536"/>
                  </a:lnTo>
                  <a:lnTo>
                    <a:pt x="864992" y="15047"/>
                  </a:lnTo>
                  <a:lnTo>
                    <a:pt x="810604" y="23310"/>
                  </a:lnTo>
                  <a:lnTo>
                    <a:pt x="757306" y="33278"/>
                  </a:lnTo>
                  <a:lnTo>
                    <a:pt x="705174" y="44903"/>
                  </a:lnTo>
                  <a:lnTo>
                    <a:pt x="654284" y="58135"/>
                  </a:lnTo>
                  <a:lnTo>
                    <a:pt x="604712" y="72928"/>
                  </a:lnTo>
                  <a:lnTo>
                    <a:pt x="556531" y="89233"/>
                  </a:lnTo>
                  <a:lnTo>
                    <a:pt x="509819" y="107002"/>
                  </a:lnTo>
                  <a:lnTo>
                    <a:pt x="464650" y="126186"/>
                  </a:lnTo>
                  <a:lnTo>
                    <a:pt x="421100" y="146738"/>
                  </a:lnTo>
                  <a:lnTo>
                    <a:pt x="379244" y="168610"/>
                  </a:lnTo>
                  <a:lnTo>
                    <a:pt x="339157" y="191753"/>
                  </a:lnTo>
                  <a:lnTo>
                    <a:pt x="300916" y="216120"/>
                  </a:lnTo>
                  <a:lnTo>
                    <a:pt x="264595" y="241662"/>
                  </a:lnTo>
                  <a:lnTo>
                    <a:pt x="230271" y="268331"/>
                  </a:lnTo>
                  <a:lnTo>
                    <a:pt x="198017" y="296079"/>
                  </a:lnTo>
                  <a:lnTo>
                    <a:pt x="167910" y="324858"/>
                  </a:lnTo>
                  <a:lnTo>
                    <a:pt x="140026" y="354620"/>
                  </a:lnTo>
                  <a:lnTo>
                    <a:pt x="114439" y="385316"/>
                  </a:lnTo>
                  <a:lnTo>
                    <a:pt x="91226" y="416899"/>
                  </a:lnTo>
                  <a:lnTo>
                    <a:pt x="70461" y="449320"/>
                  </a:lnTo>
                  <a:lnTo>
                    <a:pt x="36578" y="516486"/>
                  </a:lnTo>
                  <a:lnTo>
                    <a:pt x="13394" y="586428"/>
                  </a:lnTo>
                  <a:lnTo>
                    <a:pt x="1513" y="658762"/>
                  </a:lnTo>
                  <a:lnTo>
                    <a:pt x="0" y="695705"/>
                  </a:lnTo>
                  <a:lnTo>
                    <a:pt x="1513" y="732649"/>
                  </a:lnTo>
                  <a:lnTo>
                    <a:pt x="13394" y="804983"/>
                  </a:lnTo>
                  <a:lnTo>
                    <a:pt x="36578" y="874925"/>
                  </a:lnTo>
                  <a:lnTo>
                    <a:pt x="70461" y="942091"/>
                  </a:lnTo>
                  <a:lnTo>
                    <a:pt x="91226" y="974512"/>
                  </a:lnTo>
                  <a:lnTo>
                    <a:pt x="114439" y="1006095"/>
                  </a:lnTo>
                  <a:lnTo>
                    <a:pt x="140026" y="1036791"/>
                  </a:lnTo>
                  <a:lnTo>
                    <a:pt x="167910" y="1066553"/>
                  </a:lnTo>
                  <a:lnTo>
                    <a:pt x="198017" y="1095332"/>
                  </a:lnTo>
                  <a:lnTo>
                    <a:pt x="230271" y="1123080"/>
                  </a:lnTo>
                  <a:lnTo>
                    <a:pt x="264595" y="1149749"/>
                  </a:lnTo>
                  <a:lnTo>
                    <a:pt x="300916" y="1175291"/>
                  </a:lnTo>
                  <a:lnTo>
                    <a:pt x="339157" y="1199658"/>
                  </a:lnTo>
                  <a:lnTo>
                    <a:pt x="379244" y="1222801"/>
                  </a:lnTo>
                  <a:lnTo>
                    <a:pt x="421100" y="1244673"/>
                  </a:lnTo>
                  <a:lnTo>
                    <a:pt x="464650" y="1265225"/>
                  </a:lnTo>
                  <a:lnTo>
                    <a:pt x="509819" y="1284409"/>
                  </a:lnTo>
                  <a:lnTo>
                    <a:pt x="556531" y="1302178"/>
                  </a:lnTo>
                  <a:lnTo>
                    <a:pt x="604712" y="1318483"/>
                  </a:lnTo>
                  <a:lnTo>
                    <a:pt x="654284" y="1333276"/>
                  </a:lnTo>
                  <a:lnTo>
                    <a:pt x="705174" y="1346508"/>
                  </a:lnTo>
                  <a:lnTo>
                    <a:pt x="757306" y="1358133"/>
                  </a:lnTo>
                  <a:lnTo>
                    <a:pt x="810604" y="1368101"/>
                  </a:lnTo>
                  <a:lnTo>
                    <a:pt x="864992" y="1376364"/>
                  </a:lnTo>
                  <a:lnTo>
                    <a:pt x="920396" y="1382875"/>
                  </a:lnTo>
                  <a:lnTo>
                    <a:pt x="976740" y="1387586"/>
                  </a:lnTo>
                  <a:lnTo>
                    <a:pt x="1033948" y="1390447"/>
                  </a:lnTo>
                  <a:lnTo>
                    <a:pt x="1091945" y="1391412"/>
                  </a:lnTo>
                  <a:lnTo>
                    <a:pt x="1149943" y="1390447"/>
                  </a:lnTo>
                  <a:lnTo>
                    <a:pt x="1207151" y="1387586"/>
                  </a:lnTo>
                  <a:lnTo>
                    <a:pt x="1263495" y="1382875"/>
                  </a:lnTo>
                  <a:lnTo>
                    <a:pt x="1318899" y="1376364"/>
                  </a:lnTo>
                  <a:lnTo>
                    <a:pt x="1373287" y="1368101"/>
                  </a:lnTo>
                  <a:lnTo>
                    <a:pt x="1426585" y="1358133"/>
                  </a:lnTo>
                  <a:lnTo>
                    <a:pt x="1478717" y="1346508"/>
                  </a:lnTo>
                  <a:lnTo>
                    <a:pt x="1529607" y="1333276"/>
                  </a:lnTo>
                  <a:lnTo>
                    <a:pt x="1579179" y="1318483"/>
                  </a:lnTo>
                  <a:lnTo>
                    <a:pt x="1627360" y="1302178"/>
                  </a:lnTo>
                  <a:lnTo>
                    <a:pt x="1674072" y="1284409"/>
                  </a:lnTo>
                  <a:lnTo>
                    <a:pt x="1719241" y="1265225"/>
                  </a:lnTo>
                  <a:lnTo>
                    <a:pt x="1762791" y="1244673"/>
                  </a:lnTo>
                  <a:lnTo>
                    <a:pt x="1804647" y="1222801"/>
                  </a:lnTo>
                  <a:lnTo>
                    <a:pt x="1844734" y="1199658"/>
                  </a:lnTo>
                  <a:lnTo>
                    <a:pt x="1882975" y="1175291"/>
                  </a:lnTo>
                  <a:lnTo>
                    <a:pt x="1919296" y="1149749"/>
                  </a:lnTo>
                  <a:lnTo>
                    <a:pt x="1953620" y="1123080"/>
                  </a:lnTo>
                  <a:lnTo>
                    <a:pt x="1985874" y="1095332"/>
                  </a:lnTo>
                  <a:lnTo>
                    <a:pt x="2015981" y="1066553"/>
                  </a:lnTo>
                  <a:lnTo>
                    <a:pt x="2043865" y="1036791"/>
                  </a:lnTo>
                  <a:lnTo>
                    <a:pt x="2069452" y="1006095"/>
                  </a:lnTo>
                  <a:lnTo>
                    <a:pt x="2092665" y="974512"/>
                  </a:lnTo>
                  <a:lnTo>
                    <a:pt x="2113430" y="942091"/>
                  </a:lnTo>
                  <a:lnTo>
                    <a:pt x="2147313" y="874925"/>
                  </a:lnTo>
                  <a:lnTo>
                    <a:pt x="2170497" y="804983"/>
                  </a:lnTo>
                  <a:lnTo>
                    <a:pt x="2182378" y="732649"/>
                  </a:lnTo>
                  <a:lnTo>
                    <a:pt x="2183891" y="695705"/>
                  </a:lnTo>
                  <a:lnTo>
                    <a:pt x="2182378" y="658762"/>
                  </a:lnTo>
                  <a:lnTo>
                    <a:pt x="2170497" y="586428"/>
                  </a:lnTo>
                  <a:lnTo>
                    <a:pt x="2147313" y="516486"/>
                  </a:lnTo>
                  <a:lnTo>
                    <a:pt x="2113430" y="449320"/>
                  </a:lnTo>
                  <a:lnTo>
                    <a:pt x="2092665" y="416899"/>
                  </a:lnTo>
                  <a:lnTo>
                    <a:pt x="2069452" y="385316"/>
                  </a:lnTo>
                  <a:lnTo>
                    <a:pt x="2043865" y="354620"/>
                  </a:lnTo>
                  <a:lnTo>
                    <a:pt x="2015981" y="324858"/>
                  </a:lnTo>
                  <a:lnTo>
                    <a:pt x="1985874" y="296079"/>
                  </a:lnTo>
                  <a:lnTo>
                    <a:pt x="1953620" y="268331"/>
                  </a:lnTo>
                  <a:lnTo>
                    <a:pt x="1919296" y="241662"/>
                  </a:lnTo>
                  <a:lnTo>
                    <a:pt x="1882975" y="216120"/>
                  </a:lnTo>
                  <a:lnTo>
                    <a:pt x="1844734" y="191753"/>
                  </a:lnTo>
                  <a:lnTo>
                    <a:pt x="1804647" y="168610"/>
                  </a:lnTo>
                  <a:lnTo>
                    <a:pt x="1762791" y="146738"/>
                  </a:lnTo>
                  <a:lnTo>
                    <a:pt x="1719241" y="126186"/>
                  </a:lnTo>
                  <a:lnTo>
                    <a:pt x="1674072" y="107002"/>
                  </a:lnTo>
                  <a:lnTo>
                    <a:pt x="1627360" y="89233"/>
                  </a:lnTo>
                  <a:lnTo>
                    <a:pt x="1579179" y="72928"/>
                  </a:lnTo>
                  <a:lnTo>
                    <a:pt x="1529607" y="58135"/>
                  </a:lnTo>
                  <a:lnTo>
                    <a:pt x="1478717" y="44903"/>
                  </a:lnTo>
                  <a:lnTo>
                    <a:pt x="1426585" y="33278"/>
                  </a:lnTo>
                  <a:lnTo>
                    <a:pt x="1373287" y="23310"/>
                  </a:lnTo>
                  <a:lnTo>
                    <a:pt x="1318899" y="15047"/>
                  </a:lnTo>
                  <a:lnTo>
                    <a:pt x="1263495" y="8536"/>
                  </a:lnTo>
                  <a:lnTo>
                    <a:pt x="1207151" y="3825"/>
                  </a:lnTo>
                  <a:lnTo>
                    <a:pt x="1149943" y="964"/>
                  </a:lnTo>
                  <a:lnTo>
                    <a:pt x="1091945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657;p18"/>
            <p:cNvSpPr/>
            <p:nvPr/>
          </p:nvSpPr>
          <p:spPr>
            <a:xfrm>
              <a:off x="1943862" y="2801874"/>
              <a:ext cx="2184400" cy="1391920"/>
            </a:xfrm>
            <a:custGeom>
              <a:avLst/>
              <a:gdLst/>
              <a:ahLst/>
              <a:cxnLst/>
              <a:rect l="l" t="t" r="r" b="b"/>
              <a:pathLst>
                <a:path w="2184400" h="1391920" extrusionOk="0">
                  <a:moveTo>
                    <a:pt x="0" y="695705"/>
                  </a:moveTo>
                  <a:lnTo>
                    <a:pt x="6003" y="622320"/>
                  </a:lnTo>
                  <a:lnTo>
                    <a:pt x="23611" y="551134"/>
                  </a:lnTo>
                  <a:lnTo>
                    <a:pt x="52219" y="482532"/>
                  </a:lnTo>
                  <a:lnTo>
                    <a:pt x="91226" y="416899"/>
                  </a:lnTo>
                  <a:lnTo>
                    <a:pt x="114439" y="385316"/>
                  </a:lnTo>
                  <a:lnTo>
                    <a:pt x="140026" y="354620"/>
                  </a:lnTo>
                  <a:lnTo>
                    <a:pt x="167910" y="324858"/>
                  </a:lnTo>
                  <a:lnTo>
                    <a:pt x="198017" y="296079"/>
                  </a:lnTo>
                  <a:lnTo>
                    <a:pt x="230271" y="268331"/>
                  </a:lnTo>
                  <a:lnTo>
                    <a:pt x="264595" y="241662"/>
                  </a:lnTo>
                  <a:lnTo>
                    <a:pt x="300916" y="216120"/>
                  </a:lnTo>
                  <a:lnTo>
                    <a:pt x="339157" y="191753"/>
                  </a:lnTo>
                  <a:lnTo>
                    <a:pt x="379244" y="168610"/>
                  </a:lnTo>
                  <a:lnTo>
                    <a:pt x="421100" y="146738"/>
                  </a:lnTo>
                  <a:lnTo>
                    <a:pt x="464650" y="126186"/>
                  </a:lnTo>
                  <a:lnTo>
                    <a:pt x="509819" y="107002"/>
                  </a:lnTo>
                  <a:lnTo>
                    <a:pt x="556531" y="89233"/>
                  </a:lnTo>
                  <a:lnTo>
                    <a:pt x="604712" y="72928"/>
                  </a:lnTo>
                  <a:lnTo>
                    <a:pt x="654284" y="58135"/>
                  </a:lnTo>
                  <a:lnTo>
                    <a:pt x="705174" y="44903"/>
                  </a:lnTo>
                  <a:lnTo>
                    <a:pt x="757306" y="33278"/>
                  </a:lnTo>
                  <a:lnTo>
                    <a:pt x="810604" y="23310"/>
                  </a:lnTo>
                  <a:lnTo>
                    <a:pt x="864992" y="15047"/>
                  </a:lnTo>
                  <a:lnTo>
                    <a:pt x="920396" y="8536"/>
                  </a:lnTo>
                  <a:lnTo>
                    <a:pt x="976740" y="3825"/>
                  </a:lnTo>
                  <a:lnTo>
                    <a:pt x="1033948" y="964"/>
                  </a:lnTo>
                  <a:lnTo>
                    <a:pt x="1091945" y="0"/>
                  </a:lnTo>
                  <a:lnTo>
                    <a:pt x="1149943" y="964"/>
                  </a:lnTo>
                  <a:lnTo>
                    <a:pt x="1207151" y="3825"/>
                  </a:lnTo>
                  <a:lnTo>
                    <a:pt x="1263495" y="8536"/>
                  </a:lnTo>
                  <a:lnTo>
                    <a:pt x="1318899" y="15047"/>
                  </a:lnTo>
                  <a:lnTo>
                    <a:pt x="1373287" y="23310"/>
                  </a:lnTo>
                  <a:lnTo>
                    <a:pt x="1426585" y="33278"/>
                  </a:lnTo>
                  <a:lnTo>
                    <a:pt x="1478717" y="44903"/>
                  </a:lnTo>
                  <a:lnTo>
                    <a:pt x="1529607" y="58135"/>
                  </a:lnTo>
                  <a:lnTo>
                    <a:pt x="1579179" y="72928"/>
                  </a:lnTo>
                  <a:lnTo>
                    <a:pt x="1627360" y="89233"/>
                  </a:lnTo>
                  <a:lnTo>
                    <a:pt x="1674072" y="107002"/>
                  </a:lnTo>
                  <a:lnTo>
                    <a:pt x="1719241" y="126186"/>
                  </a:lnTo>
                  <a:lnTo>
                    <a:pt x="1762791" y="146738"/>
                  </a:lnTo>
                  <a:lnTo>
                    <a:pt x="1804647" y="168610"/>
                  </a:lnTo>
                  <a:lnTo>
                    <a:pt x="1844734" y="191753"/>
                  </a:lnTo>
                  <a:lnTo>
                    <a:pt x="1882975" y="216120"/>
                  </a:lnTo>
                  <a:lnTo>
                    <a:pt x="1919296" y="241662"/>
                  </a:lnTo>
                  <a:lnTo>
                    <a:pt x="1953620" y="268331"/>
                  </a:lnTo>
                  <a:lnTo>
                    <a:pt x="1985874" y="296079"/>
                  </a:lnTo>
                  <a:lnTo>
                    <a:pt x="2015981" y="324858"/>
                  </a:lnTo>
                  <a:lnTo>
                    <a:pt x="2043865" y="354620"/>
                  </a:lnTo>
                  <a:lnTo>
                    <a:pt x="2069452" y="385316"/>
                  </a:lnTo>
                  <a:lnTo>
                    <a:pt x="2092665" y="416899"/>
                  </a:lnTo>
                  <a:lnTo>
                    <a:pt x="2113430" y="449320"/>
                  </a:lnTo>
                  <a:lnTo>
                    <a:pt x="2147313" y="516486"/>
                  </a:lnTo>
                  <a:lnTo>
                    <a:pt x="2170497" y="586428"/>
                  </a:lnTo>
                  <a:lnTo>
                    <a:pt x="2182378" y="658762"/>
                  </a:lnTo>
                  <a:lnTo>
                    <a:pt x="2183891" y="695705"/>
                  </a:lnTo>
                  <a:lnTo>
                    <a:pt x="2182378" y="732649"/>
                  </a:lnTo>
                  <a:lnTo>
                    <a:pt x="2170497" y="804983"/>
                  </a:lnTo>
                  <a:lnTo>
                    <a:pt x="2147313" y="874925"/>
                  </a:lnTo>
                  <a:lnTo>
                    <a:pt x="2113430" y="942091"/>
                  </a:lnTo>
                  <a:lnTo>
                    <a:pt x="2092665" y="974512"/>
                  </a:lnTo>
                  <a:lnTo>
                    <a:pt x="2069452" y="1006095"/>
                  </a:lnTo>
                  <a:lnTo>
                    <a:pt x="2043865" y="1036791"/>
                  </a:lnTo>
                  <a:lnTo>
                    <a:pt x="2015981" y="1066553"/>
                  </a:lnTo>
                  <a:lnTo>
                    <a:pt x="1985874" y="1095332"/>
                  </a:lnTo>
                  <a:lnTo>
                    <a:pt x="1953620" y="1123080"/>
                  </a:lnTo>
                  <a:lnTo>
                    <a:pt x="1919296" y="1149749"/>
                  </a:lnTo>
                  <a:lnTo>
                    <a:pt x="1882975" y="1175291"/>
                  </a:lnTo>
                  <a:lnTo>
                    <a:pt x="1844734" y="1199658"/>
                  </a:lnTo>
                  <a:lnTo>
                    <a:pt x="1804647" y="1222801"/>
                  </a:lnTo>
                  <a:lnTo>
                    <a:pt x="1762791" y="1244673"/>
                  </a:lnTo>
                  <a:lnTo>
                    <a:pt x="1719241" y="1265225"/>
                  </a:lnTo>
                  <a:lnTo>
                    <a:pt x="1674072" y="1284409"/>
                  </a:lnTo>
                  <a:lnTo>
                    <a:pt x="1627360" y="1302178"/>
                  </a:lnTo>
                  <a:lnTo>
                    <a:pt x="1579179" y="1318483"/>
                  </a:lnTo>
                  <a:lnTo>
                    <a:pt x="1529607" y="1333276"/>
                  </a:lnTo>
                  <a:lnTo>
                    <a:pt x="1478717" y="1346508"/>
                  </a:lnTo>
                  <a:lnTo>
                    <a:pt x="1426585" y="1358133"/>
                  </a:lnTo>
                  <a:lnTo>
                    <a:pt x="1373287" y="1368101"/>
                  </a:lnTo>
                  <a:lnTo>
                    <a:pt x="1318899" y="1376364"/>
                  </a:lnTo>
                  <a:lnTo>
                    <a:pt x="1263495" y="1382875"/>
                  </a:lnTo>
                  <a:lnTo>
                    <a:pt x="1207151" y="1387586"/>
                  </a:lnTo>
                  <a:lnTo>
                    <a:pt x="1149943" y="1390447"/>
                  </a:lnTo>
                  <a:lnTo>
                    <a:pt x="1091945" y="1391412"/>
                  </a:lnTo>
                  <a:lnTo>
                    <a:pt x="1033948" y="1390447"/>
                  </a:lnTo>
                  <a:lnTo>
                    <a:pt x="976740" y="1387586"/>
                  </a:lnTo>
                  <a:lnTo>
                    <a:pt x="920396" y="1382875"/>
                  </a:lnTo>
                  <a:lnTo>
                    <a:pt x="864992" y="1376364"/>
                  </a:lnTo>
                  <a:lnTo>
                    <a:pt x="810604" y="1368101"/>
                  </a:lnTo>
                  <a:lnTo>
                    <a:pt x="757306" y="1358133"/>
                  </a:lnTo>
                  <a:lnTo>
                    <a:pt x="705174" y="1346508"/>
                  </a:lnTo>
                  <a:lnTo>
                    <a:pt x="654284" y="1333276"/>
                  </a:lnTo>
                  <a:lnTo>
                    <a:pt x="604712" y="1318483"/>
                  </a:lnTo>
                  <a:lnTo>
                    <a:pt x="556531" y="1302178"/>
                  </a:lnTo>
                  <a:lnTo>
                    <a:pt x="509819" y="1284409"/>
                  </a:lnTo>
                  <a:lnTo>
                    <a:pt x="464650" y="1265225"/>
                  </a:lnTo>
                  <a:lnTo>
                    <a:pt x="421100" y="1244673"/>
                  </a:lnTo>
                  <a:lnTo>
                    <a:pt x="379244" y="1222801"/>
                  </a:lnTo>
                  <a:lnTo>
                    <a:pt x="339157" y="1199658"/>
                  </a:lnTo>
                  <a:lnTo>
                    <a:pt x="300916" y="1175291"/>
                  </a:lnTo>
                  <a:lnTo>
                    <a:pt x="264595" y="1149749"/>
                  </a:lnTo>
                  <a:lnTo>
                    <a:pt x="230271" y="1123080"/>
                  </a:lnTo>
                  <a:lnTo>
                    <a:pt x="198017" y="1095332"/>
                  </a:lnTo>
                  <a:lnTo>
                    <a:pt x="167910" y="1066553"/>
                  </a:lnTo>
                  <a:lnTo>
                    <a:pt x="140026" y="1036791"/>
                  </a:lnTo>
                  <a:lnTo>
                    <a:pt x="114439" y="1006095"/>
                  </a:lnTo>
                  <a:lnTo>
                    <a:pt x="91226" y="974512"/>
                  </a:lnTo>
                  <a:lnTo>
                    <a:pt x="70461" y="942091"/>
                  </a:lnTo>
                  <a:lnTo>
                    <a:pt x="36578" y="874925"/>
                  </a:lnTo>
                  <a:lnTo>
                    <a:pt x="13394" y="804983"/>
                  </a:lnTo>
                  <a:lnTo>
                    <a:pt x="1513" y="732649"/>
                  </a:lnTo>
                  <a:lnTo>
                    <a:pt x="0" y="695705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" name="Google Shape;658;p18"/>
          <p:cNvGrpSpPr/>
          <p:nvPr/>
        </p:nvGrpSpPr>
        <p:grpSpPr>
          <a:xfrm>
            <a:off x="365304" y="4448652"/>
            <a:ext cx="1046546" cy="598108"/>
            <a:chOff x="1943862" y="2801874"/>
            <a:chExt cx="2184400" cy="1391920"/>
          </a:xfrm>
        </p:grpSpPr>
        <p:sp>
          <p:nvSpPr>
            <p:cNvPr id="12" name="Google Shape;659;p18"/>
            <p:cNvSpPr/>
            <p:nvPr/>
          </p:nvSpPr>
          <p:spPr>
            <a:xfrm>
              <a:off x="1943862" y="2801874"/>
              <a:ext cx="2184400" cy="1391920"/>
            </a:xfrm>
            <a:custGeom>
              <a:avLst/>
              <a:gdLst/>
              <a:ahLst/>
              <a:cxnLst/>
              <a:rect l="l" t="t" r="r" b="b"/>
              <a:pathLst>
                <a:path w="2184400" h="1391920" extrusionOk="0">
                  <a:moveTo>
                    <a:pt x="1091945" y="0"/>
                  </a:moveTo>
                  <a:lnTo>
                    <a:pt x="1033948" y="964"/>
                  </a:lnTo>
                  <a:lnTo>
                    <a:pt x="976740" y="3825"/>
                  </a:lnTo>
                  <a:lnTo>
                    <a:pt x="920396" y="8536"/>
                  </a:lnTo>
                  <a:lnTo>
                    <a:pt x="864992" y="15047"/>
                  </a:lnTo>
                  <a:lnTo>
                    <a:pt x="810604" y="23310"/>
                  </a:lnTo>
                  <a:lnTo>
                    <a:pt x="757306" y="33278"/>
                  </a:lnTo>
                  <a:lnTo>
                    <a:pt x="705174" y="44903"/>
                  </a:lnTo>
                  <a:lnTo>
                    <a:pt x="654284" y="58135"/>
                  </a:lnTo>
                  <a:lnTo>
                    <a:pt x="604712" y="72928"/>
                  </a:lnTo>
                  <a:lnTo>
                    <a:pt x="556531" y="89233"/>
                  </a:lnTo>
                  <a:lnTo>
                    <a:pt x="509819" y="107002"/>
                  </a:lnTo>
                  <a:lnTo>
                    <a:pt x="464650" y="126186"/>
                  </a:lnTo>
                  <a:lnTo>
                    <a:pt x="421100" y="146738"/>
                  </a:lnTo>
                  <a:lnTo>
                    <a:pt x="379244" y="168610"/>
                  </a:lnTo>
                  <a:lnTo>
                    <a:pt x="339157" y="191753"/>
                  </a:lnTo>
                  <a:lnTo>
                    <a:pt x="300916" y="216120"/>
                  </a:lnTo>
                  <a:lnTo>
                    <a:pt x="264595" y="241662"/>
                  </a:lnTo>
                  <a:lnTo>
                    <a:pt x="230271" y="268331"/>
                  </a:lnTo>
                  <a:lnTo>
                    <a:pt x="198017" y="296079"/>
                  </a:lnTo>
                  <a:lnTo>
                    <a:pt x="167910" y="324858"/>
                  </a:lnTo>
                  <a:lnTo>
                    <a:pt x="140026" y="354620"/>
                  </a:lnTo>
                  <a:lnTo>
                    <a:pt x="114439" y="385316"/>
                  </a:lnTo>
                  <a:lnTo>
                    <a:pt x="91226" y="416899"/>
                  </a:lnTo>
                  <a:lnTo>
                    <a:pt x="70461" y="449320"/>
                  </a:lnTo>
                  <a:lnTo>
                    <a:pt x="36578" y="516486"/>
                  </a:lnTo>
                  <a:lnTo>
                    <a:pt x="13394" y="586428"/>
                  </a:lnTo>
                  <a:lnTo>
                    <a:pt x="1513" y="658762"/>
                  </a:lnTo>
                  <a:lnTo>
                    <a:pt x="0" y="695705"/>
                  </a:lnTo>
                  <a:lnTo>
                    <a:pt x="1513" y="732649"/>
                  </a:lnTo>
                  <a:lnTo>
                    <a:pt x="13394" y="804983"/>
                  </a:lnTo>
                  <a:lnTo>
                    <a:pt x="36578" y="874925"/>
                  </a:lnTo>
                  <a:lnTo>
                    <a:pt x="70461" y="942091"/>
                  </a:lnTo>
                  <a:lnTo>
                    <a:pt x="91226" y="974512"/>
                  </a:lnTo>
                  <a:lnTo>
                    <a:pt x="114439" y="1006095"/>
                  </a:lnTo>
                  <a:lnTo>
                    <a:pt x="140026" y="1036791"/>
                  </a:lnTo>
                  <a:lnTo>
                    <a:pt x="167910" y="1066553"/>
                  </a:lnTo>
                  <a:lnTo>
                    <a:pt x="198017" y="1095332"/>
                  </a:lnTo>
                  <a:lnTo>
                    <a:pt x="230271" y="1123080"/>
                  </a:lnTo>
                  <a:lnTo>
                    <a:pt x="264595" y="1149749"/>
                  </a:lnTo>
                  <a:lnTo>
                    <a:pt x="300916" y="1175291"/>
                  </a:lnTo>
                  <a:lnTo>
                    <a:pt x="339157" y="1199658"/>
                  </a:lnTo>
                  <a:lnTo>
                    <a:pt x="379244" y="1222801"/>
                  </a:lnTo>
                  <a:lnTo>
                    <a:pt x="421100" y="1244673"/>
                  </a:lnTo>
                  <a:lnTo>
                    <a:pt x="464650" y="1265225"/>
                  </a:lnTo>
                  <a:lnTo>
                    <a:pt x="509819" y="1284409"/>
                  </a:lnTo>
                  <a:lnTo>
                    <a:pt x="556531" y="1302178"/>
                  </a:lnTo>
                  <a:lnTo>
                    <a:pt x="604712" y="1318483"/>
                  </a:lnTo>
                  <a:lnTo>
                    <a:pt x="654284" y="1333276"/>
                  </a:lnTo>
                  <a:lnTo>
                    <a:pt x="705174" y="1346508"/>
                  </a:lnTo>
                  <a:lnTo>
                    <a:pt x="757306" y="1358133"/>
                  </a:lnTo>
                  <a:lnTo>
                    <a:pt x="810604" y="1368101"/>
                  </a:lnTo>
                  <a:lnTo>
                    <a:pt x="864992" y="1376364"/>
                  </a:lnTo>
                  <a:lnTo>
                    <a:pt x="920396" y="1382875"/>
                  </a:lnTo>
                  <a:lnTo>
                    <a:pt x="976740" y="1387586"/>
                  </a:lnTo>
                  <a:lnTo>
                    <a:pt x="1033948" y="1390447"/>
                  </a:lnTo>
                  <a:lnTo>
                    <a:pt x="1091945" y="1391412"/>
                  </a:lnTo>
                  <a:lnTo>
                    <a:pt x="1149943" y="1390447"/>
                  </a:lnTo>
                  <a:lnTo>
                    <a:pt x="1207151" y="1387586"/>
                  </a:lnTo>
                  <a:lnTo>
                    <a:pt x="1263495" y="1382875"/>
                  </a:lnTo>
                  <a:lnTo>
                    <a:pt x="1318899" y="1376364"/>
                  </a:lnTo>
                  <a:lnTo>
                    <a:pt x="1373287" y="1368101"/>
                  </a:lnTo>
                  <a:lnTo>
                    <a:pt x="1426585" y="1358133"/>
                  </a:lnTo>
                  <a:lnTo>
                    <a:pt x="1478717" y="1346508"/>
                  </a:lnTo>
                  <a:lnTo>
                    <a:pt x="1529607" y="1333276"/>
                  </a:lnTo>
                  <a:lnTo>
                    <a:pt x="1579179" y="1318483"/>
                  </a:lnTo>
                  <a:lnTo>
                    <a:pt x="1627360" y="1302178"/>
                  </a:lnTo>
                  <a:lnTo>
                    <a:pt x="1674072" y="1284409"/>
                  </a:lnTo>
                  <a:lnTo>
                    <a:pt x="1719241" y="1265225"/>
                  </a:lnTo>
                  <a:lnTo>
                    <a:pt x="1762791" y="1244673"/>
                  </a:lnTo>
                  <a:lnTo>
                    <a:pt x="1804647" y="1222801"/>
                  </a:lnTo>
                  <a:lnTo>
                    <a:pt x="1844734" y="1199658"/>
                  </a:lnTo>
                  <a:lnTo>
                    <a:pt x="1882975" y="1175291"/>
                  </a:lnTo>
                  <a:lnTo>
                    <a:pt x="1919296" y="1149749"/>
                  </a:lnTo>
                  <a:lnTo>
                    <a:pt x="1953620" y="1123080"/>
                  </a:lnTo>
                  <a:lnTo>
                    <a:pt x="1985874" y="1095332"/>
                  </a:lnTo>
                  <a:lnTo>
                    <a:pt x="2015981" y="1066553"/>
                  </a:lnTo>
                  <a:lnTo>
                    <a:pt x="2043865" y="1036791"/>
                  </a:lnTo>
                  <a:lnTo>
                    <a:pt x="2069452" y="1006095"/>
                  </a:lnTo>
                  <a:lnTo>
                    <a:pt x="2092665" y="974512"/>
                  </a:lnTo>
                  <a:lnTo>
                    <a:pt x="2113430" y="942091"/>
                  </a:lnTo>
                  <a:lnTo>
                    <a:pt x="2147313" y="874925"/>
                  </a:lnTo>
                  <a:lnTo>
                    <a:pt x="2170497" y="804983"/>
                  </a:lnTo>
                  <a:lnTo>
                    <a:pt x="2182378" y="732649"/>
                  </a:lnTo>
                  <a:lnTo>
                    <a:pt x="2183891" y="695705"/>
                  </a:lnTo>
                  <a:lnTo>
                    <a:pt x="2182378" y="658762"/>
                  </a:lnTo>
                  <a:lnTo>
                    <a:pt x="2170497" y="586428"/>
                  </a:lnTo>
                  <a:lnTo>
                    <a:pt x="2147313" y="516486"/>
                  </a:lnTo>
                  <a:lnTo>
                    <a:pt x="2113430" y="449320"/>
                  </a:lnTo>
                  <a:lnTo>
                    <a:pt x="2092665" y="416899"/>
                  </a:lnTo>
                  <a:lnTo>
                    <a:pt x="2069452" y="385316"/>
                  </a:lnTo>
                  <a:lnTo>
                    <a:pt x="2043865" y="354620"/>
                  </a:lnTo>
                  <a:lnTo>
                    <a:pt x="2015981" y="324858"/>
                  </a:lnTo>
                  <a:lnTo>
                    <a:pt x="1985874" y="296079"/>
                  </a:lnTo>
                  <a:lnTo>
                    <a:pt x="1953620" y="268331"/>
                  </a:lnTo>
                  <a:lnTo>
                    <a:pt x="1919296" y="241662"/>
                  </a:lnTo>
                  <a:lnTo>
                    <a:pt x="1882975" y="216120"/>
                  </a:lnTo>
                  <a:lnTo>
                    <a:pt x="1844734" y="191753"/>
                  </a:lnTo>
                  <a:lnTo>
                    <a:pt x="1804647" y="168610"/>
                  </a:lnTo>
                  <a:lnTo>
                    <a:pt x="1762791" y="146738"/>
                  </a:lnTo>
                  <a:lnTo>
                    <a:pt x="1719241" y="126186"/>
                  </a:lnTo>
                  <a:lnTo>
                    <a:pt x="1674072" y="107002"/>
                  </a:lnTo>
                  <a:lnTo>
                    <a:pt x="1627360" y="89233"/>
                  </a:lnTo>
                  <a:lnTo>
                    <a:pt x="1579179" y="72928"/>
                  </a:lnTo>
                  <a:lnTo>
                    <a:pt x="1529607" y="58135"/>
                  </a:lnTo>
                  <a:lnTo>
                    <a:pt x="1478717" y="44903"/>
                  </a:lnTo>
                  <a:lnTo>
                    <a:pt x="1426585" y="33278"/>
                  </a:lnTo>
                  <a:lnTo>
                    <a:pt x="1373287" y="23310"/>
                  </a:lnTo>
                  <a:lnTo>
                    <a:pt x="1318899" y="15047"/>
                  </a:lnTo>
                  <a:lnTo>
                    <a:pt x="1263495" y="8536"/>
                  </a:lnTo>
                  <a:lnTo>
                    <a:pt x="1207151" y="3825"/>
                  </a:lnTo>
                  <a:lnTo>
                    <a:pt x="1149943" y="964"/>
                  </a:lnTo>
                  <a:lnTo>
                    <a:pt x="1091945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660;p18"/>
            <p:cNvSpPr/>
            <p:nvPr/>
          </p:nvSpPr>
          <p:spPr>
            <a:xfrm>
              <a:off x="1943862" y="2801874"/>
              <a:ext cx="2184400" cy="1391920"/>
            </a:xfrm>
            <a:custGeom>
              <a:avLst/>
              <a:gdLst/>
              <a:ahLst/>
              <a:cxnLst/>
              <a:rect l="l" t="t" r="r" b="b"/>
              <a:pathLst>
                <a:path w="2184400" h="1391920" extrusionOk="0">
                  <a:moveTo>
                    <a:pt x="0" y="695705"/>
                  </a:moveTo>
                  <a:lnTo>
                    <a:pt x="6003" y="622320"/>
                  </a:lnTo>
                  <a:lnTo>
                    <a:pt x="23611" y="551134"/>
                  </a:lnTo>
                  <a:lnTo>
                    <a:pt x="52219" y="482532"/>
                  </a:lnTo>
                  <a:lnTo>
                    <a:pt x="91226" y="416899"/>
                  </a:lnTo>
                  <a:lnTo>
                    <a:pt x="114439" y="385316"/>
                  </a:lnTo>
                  <a:lnTo>
                    <a:pt x="140026" y="354620"/>
                  </a:lnTo>
                  <a:lnTo>
                    <a:pt x="167910" y="324858"/>
                  </a:lnTo>
                  <a:lnTo>
                    <a:pt x="198017" y="296079"/>
                  </a:lnTo>
                  <a:lnTo>
                    <a:pt x="230271" y="268331"/>
                  </a:lnTo>
                  <a:lnTo>
                    <a:pt x="264595" y="241662"/>
                  </a:lnTo>
                  <a:lnTo>
                    <a:pt x="300916" y="216120"/>
                  </a:lnTo>
                  <a:lnTo>
                    <a:pt x="339157" y="191753"/>
                  </a:lnTo>
                  <a:lnTo>
                    <a:pt x="379244" y="168610"/>
                  </a:lnTo>
                  <a:lnTo>
                    <a:pt x="421100" y="146738"/>
                  </a:lnTo>
                  <a:lnTo>
                    <a:pt x="464650" y="126186"/>
                  </a:lnTo>
                  <a:lnTo>
                    <a:pt x="509819" y="107002"/>
                  </a:lnTo>
                  <a:lnTo>
                    <a:pt x="556531" y="89233"/>
                  </a:lnTo>
                  <a:lnTo>
                    <a:pt x="604712" y="72928"/>
                  </a:lnTo>
                  <a:lnTo>
                    <a:pt x="654284" y="58135"/>
                  </a:lnTo>
                  <a:lnTo>
                    <a:pt x="705174" y="44903"/>
                  </a:lnTo>
                  <a:lnTo>
                    <a:pt x="757306" y="33278"/>
                  </a:lnTo>
                  <a:lnTo>
                    <a:pt x="810604" y="23310"/>
                  </a:lnTo>
                  <a:lnTo>
                    <a:pt x="864992" y="15047"/>
                  </a:lnTo>
                  <a:lnTo>
                    <a:pt x="920396" y="8536"/>
                  </a:lnTo>
                  <a:lnTo>
                    <a:pt x="976740" y="3825"/>
                  </a:lnTo>
                  <a:lnTo>
                    <a:pt x="1033948" y="964"/>
                  </a:lnTo>
                  <a:lnTo>
                    <a:pt x="1091945" y="0"/>
                  </a:lnTo>
                  <a:lnTo>
                    <a:pt x="1149943" y="964"/>
                  </a:lnTo>
                  <a:lnTo>
                    <a:pt x="1207151" y="3825"/>
                  </a:lnTo>
                  <a:lnTo>
                    <a:pt x="1263495" y="8536"/>
                  </a:lnTo>
                  <a:lnTo>
                    <a:pt x="1318899" y="15047"/>
                  </a:lnTo>
                  <a:lnTo>
                    <a:pt x="1373287" y="23310"/>
                  </a:lnTo>
                  <a:lnTo>
                    <a:pt x="1426585" y="33278"/>
                  </a:lnTo>
                  <a:lnTo>
                    <a:pt x="1478717" y="44903"/>
                  </a:lnTo>
                  <a:lnTo>
                    <a:pt x="1529607" y="58135"/>
                  </a:lnTo>
                  <a:lnTo>
                    <a:pt x="1579179" y="72928"/>
                  </a:lnTo>
                  <a:lnTo>
                    <a:pt x="1627360" y="89233"/>
                  </a:lnTo>
                  <a:lnTo>
                    <a:pt x="1674072" y="107002"/>
                  </a:lnTo>
                  <a:lnTo>
                    <a:pt x="1719241" y="126186"/>
                  </a:lnTo>
                  <a:lnTo>
                    <a:pt x="1762791" y="146738"/>
                  </a:lnTo>
                  <a:lnTo>
                    <a:pt x="1804647" y="168610"/>
                  </a:lnTo>
                  <a:lnTo>
                    <a:pt x="1844734" y="191753"/>
                  </a:lnTo>
                  <a:lnTo>
                    <a:pt x="1882975" y="216120"/>
                  </a:lnTo>
                  <a:lnTo>
                    <a:pt x="1919296" y="241662"/>
                  </a:lnTo>
                  <a:lnTo>
                    <a:pt x="1953620" y="268331"/>
                  </a:lnTo>
                  <a:lnTo>
                    <a:pt x="1985874" y="296079"/>
                  </a:lnTo>
                  <a:lnTo>
                    <a:pt x="2015981" y="324858"/>
                  </a:lnTo>
                  <a:lnTo>
                    <a:pt x="2043865" y="354620"/>
                  </a:lnTo>
                  <a:lnTo>
                    <a:pt x="2069452" y="385316"/>
                  </a:lnTo>
                  <a:lnTo>
                    <a:pt x="2092665" y="416899"/>
                  </a:lnTo>
                  <a:lnTo>
                    <a:pt x="2113430" y="449320"/>
                  </a:lnTo>
                  <a:lnTo>
                    <a:pt x="2147313" y="516486"/>
                  </a:lnTo>
                  <a:lnTo>
                    <a:pt x="2170497" y="586428"/>
                  </a:lnTo>
                  <a:lnTo>
                    <a:pt x="2182378" y="658762"/>
                  </a:lnTo>
                  <a:lnTo>
                    <a:pt x="2183891" y="695705"/>
                  </a:lnTo>
                  <a:lnTo>
                    <a:pt x="2182378" y="732649"/>
                  </a:lnTo>
                  <a:lnTo>
                    <a:pt x="2170497" y="804983"/>
                  </a:lnTo>
                  <a:lnTo>
                    <a:pt x="2147313" y="874925"/>
                  </a:lnTo>
                  <a:lnTo>
                    <a:pt x="2113430" y="942091"/>
                  </a:lnTo>
                  <a:lnTo>
                    <a:pt x="2092665" y="974512"/>
                  </a:lnTo>
                  <a:lnTo>
                    <a:pt x="2069452" y="1006095"/>
                  </a:lnTo>
                  <a:lnTo>
                    <a:pt x="2043865" y="1036791"/>
                  </a:lnTo>
                  <a:lnTo>
                    <a:pt x="2015981" y="1066553"/>
                  </a:lnTo>
                  <a:lnTo>
                    <a:pt x="1985874" y="1095332"/>
                  </a:lnTo>
                  <a:lnTo>
                    <a:pt x="1953620" y="1123080"/>
                  </a:lnTo>
                  <a:lnTo>
                    <a:pt x="1919296" y="1149749"/>
                  </a:lnTo>
                  <a:lnTo>
                    <a:pt x="1882975" y="1175291"/>
                  </a:lnTo>
                  <a:lnTo>
                    <a:pt x="1844734" y="1199658"/>
                  </a:lnTo>
                  <a:lnTo>
                    <a:pt x="1804647" y="1222801"/>
                  </a:lnTo>
                  <a:lnTo>
                    <a:pt x="1762791" y="1244673"/>
                  </a:lnTo>
                  <a:lnTo>
                    <a:pt x="1719241" y="1265225"/>
                  </a:lnTo>
                  <a:lnTo>
                    <a:pt x="1674072" y="1284409"/>
                  </a:lnTo>
                  <a:lnTo>
                    <a:pt x="1627360" y="1302178"/>
                  </a:lnTo>
                  <a:lnTo>
                    <a:pt x="1579179" y="1318483"/>
                  </a:lnTo>
                  <a:lnTo>
                    <a:pt x="1529607" y="1333276"/>
                  </a:lnTo>
                  <a:lnTo>
                    <a:pt x="1478717" y="1346508"/>
                  </a:lnTo>
                  <a:lnTo>
                    <a:pt x="1426585" y="1358133"/>
                  </a:lnTo>
                  <a:lnTo>
                    <a:pt x="1373287" y="1368101"/>
                  </a:lnTo>
                  <a:lnTo>
                    <a:pt x="1318899" y="1376364"/>
                  </a:lnTo>
                  <a:lnTo>
                    <a:pt x="1263495" y="1382875"/>
                  </a:lnTo>
                  <a:lnTo>
                    <a:pt x="1207151" y="1387586"/>
                  </a:lnTo>
                  <a:lnTo>
                    <a:pt x="1149943" y="1390447"/>
                  </a:lnTo>
                  <a:lnTo>
                    <a:pt x="1091945" y="1391412"/>
                  </a:lnTo>
                  <a:lnTo>
                    <a:pt x="1033948" y="1390447"/>
                  </a:lnTo>
                  <a:lnTo>
                    <a:pt x="976740" y="1387586"/>
                  </a:lnTo>
                  <a:lnTo>
                    <a:pt x="920396" y="1382875"/>
                  </a:lnTo>
                  <a:lnTo>
                    <a:pt x="864992" y="1376364"/>
                  </a:lnTo>
                  <a:lnTo>
                    <a:pt x="810604" y="1368101"/>
                  </a:lnTo>
                  <a:lnTo>
                    <a:pt x="757306" y="1358133"/>
                  </a:lnTo>
                  <a:lnTo>
                    <a:pt x="705174" y="1346508"/>
                  </a:lnTo>
                  <a:lnTo>
                    <a:pt x="654284" y="1333276"/>
                  </a:lnTo>
                  <a:lnTo>
                    <a:pt x="604712" y="1318483"/>
                  </a:lnTo>
                  <a:lnTo>
                    <a:pt x="556531" y="1302178"/>
                  </a:lnTo>
                  <a:lnTo>
                    <a:pt x="509819" y="1284409"/>
                  </a:lnTo>
                  <a:lnTo>
                    <a:pt x="464650" y="1265225"/>
                  </a:lnTo>
                  <a:lnTo>
                    <a:pt x="421100" y="1244673"/>
                  </a:lnTo>
                  <a:lnTo>
                    <a:pt x="379244" y="1222801"/>
                  </a:lnTo>
                  <a:lnTo>
                    <a:pt x="339157" y="1199658"/>
                  </a:lnTo>
                  <a:lnTo>
                    <a:pt x="300916" y="1175291"/>
                  </a:lnTo>
                  <a:lnTo>
                    <a:pt x="264595" y="1149749"/>
                  </a:lnTo>
                  <a:lnTo>
                    <a:pt x="230271" y="1123080"/>
                  </a:lnTo>
                  <a:lnTo>
                    <a:pt x="198017" y="1095332"/>
                  </a:lnTo>
                  <a:lnTo>
                    <a:pt x="167910" y="1066553"/>
                  </a:lnTo>
                  <a:lnTo>
                    <a:pt x="140026" y="1036791"/>
                  </a:lnTo>
                  <a:lnTo>
                    <a:pt x="114439" y="1006095"/>
                  </a:lnTo>
                  <a:lnTo>
                    <a:pt x="91226" y="974512"/>
                  </a:lnTo>
                  <a:lnTo>
                    <a:pt x="70461" y="942091"/>
                  </a:lnTo>
                  <a:lnTo>
                    <a:pt x="36578" y="874925"/>
                  </a:lnTo>
                  <a:lnTo>
                    <a:pt x="13394" y="804983"/>
                  </a:lnTo>
                  <a:lnTo>
                    <a:pt x="1513" y="732649"/>
                  </a:lnTo>
                  <a:lnTo>
                    <a:pt x="0" y="695705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" name="Google Shape;672;p18"/>
          <p:cNvGrpSpPr/>
          <p:nvPr/>
        </p:nvGrpSpPr>
        <p:grpSpPr>
          <a:xfrm>
            <a:off x="484644" y="2490600"/>
            <a:ext cx="720359" cy="1697793"/>
            <a:chOff x="457452" y="1524354"/>
            <a:chExt cx="1114761" cy="2627349"/>
          </a:xfrm>
        </p:grpSpPr>
        <p:sp>
          <p:nvSpPr>
            <p:cNvPr id="15" name="Google Shape;673;p18"/>
            <p:cNvSpPr/>
            <p:nvPr/>
          </p:nvSpPr>
          <p:spPr>
            <a:xfrm>
              <a:off x="457452" y="1524354"/>
              <a:ext cx="587700" cy="4671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917A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" name="Google Shape;674;p18"/>
            <p:cNvSpPr/>
            <p:nvPr/>
          </p:nvSpPr>
          <p:spPr>
            <a:xfrm>
              <a:off x="937713" y="1762822"/>
              <a:ext cx="634500" cy="4737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917A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7" name="Google Shape;675;p18"/>
            <p:cNvSpPr/>
            <p:nvPr/>
          </p:nvSpPr>
          <p:spPr>
            <a:xfrm>
              <a:off x="457452" y="2005310"/>
              <a:ext cx="587700" cy="4671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A7C637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8" name="Google Shape;676;p18"/>
            <p:cNvSpPr/>
            <p:nvPr/>
          </p:nvSpPr>
          <p:spPr>
            <a:xfrm>
              <a:off x="937713" y="2243779"/>
              <a:ext cx="634500" cy="4671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A7C637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9" name="Google Shape;677;p18"/>
            <p:cNvSpPr/>
            <p:nvPr/>
          </p:nvSpPr>
          <p:spPr>
            <a:xfrm>
              <a:off x="457452" y="2486068"/>
              <a:ext cx="587700" cy="4671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917A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0" name="Google Shape;678;p18"/>
            <p:cNvSpPr/>
            <p:nvPr/>
          </p:nvSpPr>
          <p:spPr>
            <a:xfrm>
              <a:off x="937713" y="2724535"/>
              <a:ext cx="634500" cy="4671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917A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1" name="Google Shape;679;p18"/>
            <p:cNvSpPr/>
            <p:nvPr/>
          </p:nvSpPr>
          <p:spPr>
            <a:xfrm>
              <a:off x="457452" y="2965179"/>
              <a:ext cx="587700" cy="4671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A7C637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2" name="Google Shape;680;p18"/>
            <p:cNvSpPr/>
            <p:nvPr/>
          </p:nvSpPr>
          <p:spPr>
            <a:xfrm>
              <a:off x="937713" y="3203647"/>
              <a:ext cx="634500" cy="4737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A7C637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3" name="Google Shape;681;p18"/>
            <p:cNvSpPr/>
            <p:nvPr/>
          </p:nvSpPr>
          <p:spPr>
            <a:xfrm>
              <a:off x="457452" y="3446135"/>
              <a:ext cx="587700" cy="4671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917A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4" name="Google Shape;682;p18"/>
            <p:cNvSpPr/>
            <p:nvPr/>
          </p:nvSpPr>
          <p:spPr>
            <a:xfrm>
              <a:off x="937713" y="3684603"/>
              <a:ext cx="634500" cy="4671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917A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25" name="Google Shape;662;p18"/>
          <p:cNvGrpSpPr/>
          <p:nvPr/>
        </p:nvGrpSpPr>
        <p:grpSpPr>
          <a:xfrm>
            <a:off x="4030686" y="1516181"/>
            <a:ext cx="2990206" cy="1964377"/>
            <a:chOff x="4030686" y="1474301"/>
            <a:chExt cx="2990206" cy="1964377"/>
          </a:xfrm>
          <a:solidFill>
            <a:srgbClr val="00917A"/>
          </a:solidFill>
        </p:grpSpPr>
        <p:grpSp>
          <p:nvGrpSpPr>
            <p:cNvPr id="26" name="Google Shape;663;p18"/>
            <p:cNvGrpSpPr/>
            <p:nvPr/>
          </p:nvGrpSpPr>
          <p:grpSpPr>
            <a:xfrm>
              <a:off x="4394331" y="1763677"/>
              <a:ext cx="2184400" cy="1391920"/>
              <a:chOff x="1943862" y="2801874"/>
              <a:chExt cx="2184400" cy="1391920"/>
            </a:xfrm>
            <a:grpFill/>
          </p:grpSpPr>
          <p:sp>
            <p:nvSpPr>
              <p:cNvPr id="33" name="Google Shape;664;p18"/>
              <p:cNvSpPr/>
              <p:nvPr/>
            </p:nvSpPr>
            <p:spPr>
              <a:xfrm>
                <a:off x="1943862" y="2801874"/>
                <a:ext cx="2184400" cy="1391920"/>
              </a:xfrm>
              <a:custGeom>
                <a:avLst/>
                <a:gdLst/>
                <a:ahLst/>
                <a:cxnLst/>
                <a:rect l="l" t="t" r="r" b="b"/>
                <a:pathLst>
                  <a:path w="2184400" h="1391920" extrusionOk="0">
                    <a:moveTo>
                      <a:pt x="1091945" y="0"/>
                    </a:moveTo>
                    <a:lnTo>
                      <a:pt x="1033948" y="964"/>
                    </a:lnTo>
                    <a:lnTo>
                      <a:pt x="976740" y="3825"/>
                    </a:lnTo>
                    <a:lnTo>
                      <a:pt x="920396" y="8536"/>
                    </a:lnTo>
                    <a:lnTo>
                      <a:pt x="864992" y="15047"/>
                    </a:lnTo>
                    <a:lnTo>
                      <a:pt x="810604" y="23310"/>
                    </a:lnTo>
                    <a:lnTo>
                      <a:pt x="757306" y="33278"/>
                    </a:lnTo>
                    <a:lnTo>
                      <a:pt x="705174" y="44903"/>
                    </a:lnTo>
                    <a:lnTo>
                      <a:pt x="654284" y="58135"/>
                    </a:lnTo>
                    <a:lnTo>
                      <a:pt x="604712" y="72928"/>
                    </a:lnTo>
                    <a:lnTo>
                      <a:pt x="556531" y="89233"/>
                    </a:lnTo>
                    <a:lnTo>
                      <a:pt x="509819" y="107002"/>
                    </a:lnTo>
                    <a:lnTo>
                      <a:pt x="464650" y="126186"/>
                    </a:lnTo>
                    <a:lnTo>
                      <a:pt x="421100" y="146738"/>
                    </a:lnTo>
                    <a:lnTo>
                      <a:pt x="379244" y="168610"/>
                    </a:lnTo>
                    <a:lnTo>
                      <a:pt x="339157" y="191753"/>
                    </a:lnTo>
                    <a:lnTo>
                      <a:pt x="300916" y="216120"/>
                    </a:lnTo>
                    <a:lnTo>
                      <a:pt x="264595" y="241662"/>
                    </a:lnTo>
                    <a:lnTo>
                      <a:pt x="230271" y="268331"/>
                    </a:lnTo>
                    <a:lnTo>
                      <a:pt x="198017" y="296079"/>
                    </a:lnTo>
                    <a:lnTo>
                      <a:pt x="167910" y="324858"/>
                    </a:lnTo>
                    <a:lnTo>
                      <a:pt x="140026" y="354620"/>
                    </a:lnTo>
                    <a:lnTo>
                      <a:pt x="114439" y="385316"/>
                    </a:lnTo>
                    <a:lnTo>
                      <a:pt x="91226" y="416899"/>
                    </a:lnTo>
                    <a:lnTo>
                      <a:pt x="70461" y="449320"/>
                    </a:lnTo>
                    <a:lnTo>
                      <a:pt x="36578" y="516486"/>
                    </a:lnTo>
                    <a:lnTo>
                      <a:pt x="13394" y="586428"/>
                    </a:lnTo>
                    <a:lnTo>
                      <a:pt x="1513" y="658762"/>
                    </a:lnTo>
                    <a:lnTo>
                      <a:pt x="0" y="695705"/>
                    </a:lnTo>
                    <a:lnTo>
                      <a:pt x="1513" y="732649"/>
                    </a:lnTo>
                    <a:lnTo>
                      <a:pt x="13394" y="804983"/>
                    </a:lnTo>
                    <a:lnTo>
                      <a:pt x="36578" y="874925"/>
                    </a:lnTo>
                    <a:lnTo>
                      <a:pt x="70461" y="942091"/>
                    </a:lnTo>
                    <a:lnTo>
                      <a:pt x="91226" y="974512"/>
                    </a:lnTo>
                    <a:lnTo>
                      <a:pt x="114439" y="1006095"/>
                    </a:lnTo>
                    <a:lnTo>
                      <a:pt x="140026" y="1036791"/>
                    </a:lnTo>
                    <a:lnTo>
                      <a:pt x="167910" y="1066553"/>
                    </a:lnTo>
                    <a:lnTo>
                      <a:pt x="198017" y="1095332"/>
                    </a:lnTo>
                    <a:lnTo>
                      <a:pt x="230271" y="1123080"/>
                    </a:lnTo>
                    <a:lnTo>
                      <a:pt x="264595" y="1149749"/>
                    </a:lnTo>
                    <a:lnTo>
                      <a:pt x="300916" y="1175291"/>
                    </a:lnTo>
                    <a:lnTo>
                      <a:pt x="339157" y="1199658"/>
                    </a:lnTo>
                    <a:lnTo>
                      <a:pt x="379244" y="1222801"/>
                    </a:lnTo>
                    <a:lnTo>
                      <a:pt x="421100" y="1244673"/>
                    </a:lnTo>
                    <a:lnTo>
                      <a:pt x="464650" y="1265225"/>
                    </a:lnTo>
                    <a:lnTo>
                      <a:pt x="509819" y="1284409"/>
                    </a:lnTo>
                    <a:lnTo>
                      <a:pt x="556531" y="1302178"/>
                    </a:lnTo>
                    <a:lnTo>
                      <a:pt x="604712" y="1318483"/>
                    </a:lnTo>
                    <a:lnTo>
                      <a:pt x="654284" y="1333276"/>
                    </a:lnTo>
                    <a:lnTo>
                      <a:pt x="705174" y="1346508"/>
                    </a:lnTo>
                    <a:lnTo>
                      <a:pt x="757306" y="1358133"/>
                    </a:lnTo>
                    <a:lnTo>
                      <a:pt x="810604" y="1368101"/>
                    </a:lnTo>
                    <a:lnTo>
                      <a:pt x="864992" y="1376364"/>
                    </a:lnTo>
                    <a:lnTo>
                      <a:pt x="920396" y="1382875"/>
                    </a:lnTo>
                    <a:lnTo>
                      <a:pt x="976740" y="1387586"/>
                    </a:lnTo>
                    <a:lnTo>
                      <a:pt x="1033948" y="1390447"/>
                    </a:lnTo>
                    <a:lnTo>
                      <a:pt x="1091945" y="1391412"/>
                    </a:lnTo>
                    <a:lnTo>
                      <a:pt x="1149943" y="1390447"/>
                    </a:lnTo>
                    <a:lnTo>
                      <a:pt x="1207151" y="1387586"/>
                    </a:lnTo>
                    <a:lnTo>
                      <a:pt x="1263495" y="1382875"/>
                    </a:lnTo>
                    <a:lnTo>
                      <a:pt x="1318899" y="1376364"/>
                    </a:lnTo>
                    <a:lnTo>
                      <a:pt x="1373287" y="1368101"/>
                    </a:lnTo>
                    <a:lnTo>
                      <a:pt x="1426585" y="1358133"/>
                    </a:lnTo>
                    <a:lnTo>
                      <a:pt x="1478717" y="1346508"/>
                    </a:lnTo>
                    <a:lnTo>
                      <a:pt x="1529607" y="1333276"/>
                    </a:lnTo>
                    <a:lnTo>
                      <a:pt x="1579179" y="1318483"/>
                    </a:lnTo>
                    <a:lnTo>
                      <a:pt x="1627360" y="1302178"/>
                    </a:lnTo>
                    <a:lnTo>
                      <a:pt x="1674072" y="1284409"/>
                    </a:lnTo>
                    <a:lnTo>
                      <a:pt x="1719241" y="1265225"/>
                    </a:lnTo>
                    <a:lnTo>
                      <a:pt x="1762791" y="1244673"/>
                    </a:lnTo>
                    <a:lnTo>
                      <a:pt x="1804647" y="1222801"/>
                    </a:lnTo>
                    <a:lnTo>
                      <a:pt x="1844734" y="1199658"/>
                    </a:lnTo>
                    <a:lnTo>
                      <a:pt x="1882975" y="1175291"/>
                    </a:lnTo>
                    <a:lnTo>
                      <a:pt x="1919296" y="1149749"/>
                    </a:lnTo>
                    <a:lnTo>
                      <a:pt x="1953620" y="1123080"/>
                    </a:lnTo>
                    <a:lnTo>
                      <a:pt x="1985874" y="1095332"/>
                    </a:lnTo>
                    <a:lnTo>
                      <a:pt x="2015981" y="1066553"/>
                    </a:lnTo>
                    <a:lnTo>
                      <a:pt x="2043865" y="1036791"/>
                    </a:lnTo>
                    <a:lnTo>
                      <a:pt x="2069452" y="1006095"/>
                    </a:lnTo>
                    <a:lnTo>
                      <a:pt x="2092665" y="974512"/>
                    </a:lnTo>
                    <a:lnTo>
                      <a:pt x="2113430" y="942091"/>
                    </a:lnTo>
                    <a:lnTo>
                      <a:pt x="2147313" y="874925"/>
                    </a:lnTo>
                    <a:lnTo>
                      <a:pt x="2170497" y="804983"/>
                    </a:lnTo>
                    <a:lnTo>
                      <a:pt x="2182378" y="732649"/>
                    </a:lnTo>
                    <a:lnTo>
                      <a:pt x="2183891" y="695705"/>
                    </a:lnTo>
                    <a:lnTo>
                      <a:pt x="2182378" y="658762"/>
                    </a:lnTo>
                    <a:lnTo>
                      <a:pt x="2170497" y="586428"/>
                    </a:lnTo>
                    <a:lnTo>
                      <a:pt x="2147313" y="516486"/>
                    </a:lnTo>
                    <a:lnTo>
                      <a:pt x="2113430" y="449320"/>
                    </a:lnTo>
                    <a:lnTo>
                      <a:pt x="2092665" y="416899"/>
                    </a:lnTo>
                    <a:lnTo>
                      <a:pt x="2069452" y="385316"/>
                    </a:lnTo>
                    <a:lnTo>
                      <a:pt x="2043865" y="354620"/>
                    </a:lnTo>
                    <a:lnTo>
                      <a:pt x="2015981" y="324858"/>
                    </a:lnTo>
                    <a:lnTo>
                      <a:pt x="1985874" y="296079"/>
                    </a:lnTo>
                    <a:lnTo>
                      <a:pt x="1953620" y="268331"/>
                    </a:lnTo>
                    <a:lnTo>
                      <a:pt x="1919296" y="241662"/>
                    </a:lnTo>
                    <a:lnTo>
                      <a:pt x="1882975" y="216120"/>
                    </a:lnTo>
                    <a:lnTo>
                      <a:pt x="1844734" y="191753"/>
                    </a:lnTo>
                    <a:lnTo>
                      <a:pt x="1804647" y="168610"/>
                    </a:lnTo>
                    <a:lnTo>
                      <a:pt x="1762791" y="146738"/>
                    </a:lnTo>
                    <a:lnTo>
                      <a:pt x="1719241" y="126186"/>
                    </a:lnTo>
                    <a:lnTo>
                      <a:pt x="1674072" y="107002"/>
                    </a:lnTo>
                    <a:lnTo>
                      <a:pt x="1627360" y="89233"/>
                    </a:lnTo>
                    <a:lnTo>
                      <a:pt x="1579179" y="72928"/>
                    </a:lnTo>
                    <a:lnTo>
                      <a:pt x="1529607" y="58135"/>
                    </a:lnTo>
                    <a:lnTo>
                      <a:pt x="1478717" y="44903"/>
                    </a:lnTo>
                    <a:lnTo>
                      <a:pt x="1426585" y="33278"/>
                    </a:lnTo>
                    <a:lnTo>
                      <a:pt x="1373287" y="23310"/>
                    </a:lnTo>
                    <a:lnTo>
                      <a:pt x="1318899" y="15047"/>
                    </a:lnTo>
                    <a:lnTo>
                      <a:pt x="1263495" y="8536"/>
                    </a:lnTo>
                    <a:lnTo>
                      <a:pt x="1207151" y="3825"/>
                    </a:lnTo>
                    <a:lnTo>
                      <a:pt x="1149943" y="964"/>
                    </a:lnTo>
                    <a:lnTo>
                      <a:pt x="109194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Fira Sans" panose="020B0503050000020004" pitchFamily="34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" name="Google Shape;665;p18"/>
              <p:cNvSpPr/>
              <p:nvPr/>
            </p:nvSpPr>
            <p:spPr>
              <a:xfrm>
                <a:off x="1943862" y="2801874"/>
                <a:ext cx="2184400" cy="1391920"/>
              </a:xfrm>
              <a:custGeom>
                <a:avLst/>
                <a:gdLst/>
                <a:ahLst/>
                <a:cxnLst/>
                <a:rect l="l" t="t" r="r" b="b"/>
                <a:pathLst>
                  <a:path w="2184400" h="1391920" extrusionOk="0">
                    <a:moveTo>
                      <a:pt x="0" y="695705"/>
                    </a:moveTo>
                    <a:lnTo>
                      <a:pt x="6003" y="622320"/>
                    </a:lnTo>
                    <a:lnTo>
                      <a:pt x="23611" y="551134"/>
                    </a:lnTo>
                    <a:lnTo>
                      <a:pt x="52219" y="482532"/>
                    </a:lnTo>
                    <a:lnTo>
                      <a:pt x="91226" y="416899"/>
                    </a:lnTo>
                    <a:lnTo>
                      <a:pt x="114439" y="385316"/>
                    </a:lnTo>
                    <a:lnTo>
                      <a:pt x="140026" y="354620"/>
                    </a:lnTo>
                    <a:lnTo>
                      <a:pt x="167910" y="324858"/>
                    </a:lnTo>
                    <a:lnTo>
                      <a:pt x="198017" y="296079"/>
                    </a:lnTo>
                    <a:lnTo>
                      <a:pt x="230271" y="268331"/>
                    </a:lnTo>
                    <a:lnTo>
                      <a:pt x="264595" y="241662"/>
                    </a:lnTo>
                    <a:lnTo>
                      <a:pt x="300916" y="216120"/>
                    </a:lnTo>
                    <a:lnTo>
                      <a:pt x="339157" y="191753"/>
                    </a:lnTo>
                    <a:lnTo>
                      <a:pt x="379244" y="168610"/>
                    </a:lnTo>
                    <a:lnTo>
                      <a:pt x="421100" y="146738"/>
                    </a:lnTo>
                    <a:lnTo>
                      <a:pt x="464650" y="126186"/>
                    </a:lnTo>
                    <a:lnTo>
                      <a:pt x="509819" y="107002"/>
                    </a:lnTo>
                    <a:lnTo>
                      <a:pt x="556531" y="89233"/>
                    </a:lnTo>
                    <a:lnTo>
                      <a:pt x="604712" y="72928"/>
                    </a:lnTo>
                    <a:lnTo>
                      <a:pt x="654284" y="58135"/>
                    </a:lnTo>
                    <a:lnTo>
                      <a:pt x="705174" y="44903"/>
                    </a:lnTo>
                    <a:lnTo>
                      <a:pt x="757306" y="33278"/>
                    </a:lnTo>
                    <a:lnTo>
                      <a:pt x="810604" y="23310"/>
                    </a:lnTo>
                    <a:lnTo>
                      <a:pt x="864992" y="15047"/>
                    </a:lnTo>
                    <a:lnTo>
                      <a:pt x="920396" y="8536"/>
                    </a:lnTo>
                    <a:lnTo>
                      <a:pt x="976740" y="3825"/>
                    </a:lnTo>
                    <a:lnTo>
                      <a:pt x="1033948" y="964"/>
                    </a:lnTo>
                    <a:lnTo>
                      <a:pt x="1091945" y="0"/>
                    </a:lnTo>
                    <a:lnTo>
                      <a:pt x="1149943" y="964"/>
                    </a:lnTo>
                    <a:lnTo>
                      <a:pt x="1207151" y="3825"/>
                    </a:lnTo>
                    <a:lnTo>
                      <a:pt x="1263495" y="8536"/>
                    </a:lnTo>
                    <a:lnTo>
                      <a:pt x="1318899" y="15047"/>
                    </a:lnTo>
                    <a:lnTo>
                      <a:pt x="1373287" y="23310"/>
                    </a:lnTo>
                    <a:lnTo>
                      <a:pt x="1426585" y="33278"/>
                    </a:lnTo>
                    <a:lnTo>
                      <a:pt x="1478717" y="44903"/>
                    </a:lnTo>
                    <a:lnTo>
                      <a:pt x="1529607" y="58135"/>
                    </a:lnTo>
                    <a:lnTo>
                      <a:pt x="1579179" y="72928"/>
                    </a:lnTo>
                    <a:lnTo>
                      <a:pt x="1627360" y="89233"/>
                    </a:lnTo>
                    <a:lnTo>
                      <a:pt x="1674072" y="107002"/>
                    </a:lnTo>
                    <a:lnTo>
                      <a:pt x="1719241" y="126186"/>
                    </a:lnTo>
                    <a:lnTo>
                      <a:pt x="1762791" y="146738"/>
                    </a:lnTo>
                    <a:lnTo>
                      <a:pt x="1804647" y="168610"/>
                    </a:lnTo>
                    <a:lnTo>
                      <a:pt x="1844734" y="191753"/>
                    </a:lnTo>
                    <a:lnTo>
                      <a:pt x="1882975" y="216120"/>
                    </a:lnTo>
                    <a:lnTo>
                      <a:pt x="1919296" y="241662"/>
                    </a:lnTo>
                    <a:lnTo>
                      <a:pt x="1953620" y="268331"/>
                    </a:lnTo>
                    <a:lnTo>
                      <a:pt x="1985874" y="296079"/>
                    </a:lnTo>
                    <a:lnTo>
                      <a:pt x="2015981" y="324858"/>
                    </a:lnTo>
                    <a:lnTo>
                      <a:pt x="2043865" y="354620"/>
                    </a:lnTo>
                    <a:lnTo>
                      <a:pt x="2069452" y="385316"/>
                    </a:lnTo>
                    <a:lnTo>
                      <a:pt x="2092665" y="416899"/>
                    </a:lnTo>
                    <a:lnTo>
                      <a:pt x="2113430" y="449320"/>
                    </a:lnTo>
                    <a:lnTo>
                      <a:pt x="2147313" y="516486"/>
                    </a:lnTo>
                    <a:lnTo>
                      <a:pt x="2170497" y="586428"/>
                    </a:lnTo>
                    <a:lnTo>
                      <a:pt x="2182378" y="658762"/>
                    </a:lnTo>
                    <a:lnTo>
                      <a:pt x="2183891" y="695705"/>
                    </a:lnTo>
                    <a:lnTo>
                      <a:pt x="2182378" y="732649"/>
                    </a:lnTo>
                    <a:lnTo>
                      <a:pt x="2170497" y="804983"/>
                    </a:lnTo>
                    <a:lnTo>
                      <a:pt x="2147313" y="874925"/>
                    </a:lnTo>
                    <a:lnTo>
                      <a:pt x="2113430" y="942091"/>
                    </a:lnTo>
                    <a:lnTo>
                      <a:pt x="2092665" y="974512"/>
                    </a:lnTo>
                    <a:lnTo>
                      <a:pt x="2069452" y="1006095"/>
                    </a:lnTo>
                    <a:lnTo>
                      <a:pt x="2043865" y="1036791"/>
                    </a:lnTo>
                    <a:lnTo>
                      <a:pt x="2015981" y="1066553"/>
                    </a:lnTo>
                    <a:lnTo>
                      <a:pt x="1985874" y="1095332"/>
                    </a:lnTo>
                    <a:lnTo>
                      <a:pt x="1953620" y="1123080"/>
                    </a:lnTo>
                    <a:lnTo>
                      <a:pt x="1919296" y="1149749"/>
                    </a:lnTo>
                    <a:lnTo>
                      <a:pt x="1882975" y="1175291"/>
                    </a:lnTo>
                    <a:lnTo>
                      <a:pt x="1844734" y="1199658"/>
                    </a:lnTo>
                    <a:lnTo>
                      <a:pt x="1804647" y="1222801"/>
                    </a:lnTo>
                    <a:lnTo>
                      <a:pt x="1762791" y="1244673"/>
                    </a:lnTo>
                    <a:lnTo>
                      <a:pt x="1719241" y="1265225"/>
                    </a:lnTo>
                    <a:lnTo>
                      <a:pt x="1674072" y="1284409"/>
                    </a:lnTo>
                    <a:lnTo>
                      <a:pt x="1627360" y="1302178"/>
                    </a:lnTo>
                    <a:lnTo>
                      <a:pt x="1579179" y="1318483"/>
                    </a:lnTo>
                    <a:lnTo>
                      <a:pt x="1529607" y="1333276"/>
                    </a:lnTo>
                    <a:lnTo>
                      <a:pt x="1478717" y="1346508"/>
                    </a:lnTo>
                    <a:lnTo>
                      <a:pt x="1426585" y="1358133"/>
                    </a:lnTo>
                    <a:lnTo>
                      <a:pt x="1373287" y="1368101"/>
                    </a:lnTo>
                    <a:lnTo>
                      <a:pt x="1318899" y="1376364"/>
                    </a:lnTo>
                    <a:lnTo>
                      <a:pt x="1263495" y="1382875"/>
                    </a:lnTo>
                    <a:lnTo>
                      <a:pt x="1207151" y="1387586"/>
                    </a:lnTo>
                    <a:lnTo>
                      <a:pt x="1149943" y="1390447"/>
                    </a:lnTo>
                    <a:lnTo>
                      <a:pt x="1091945" y="1391412"/>
                    </a:lnTo>
                    <a:lnTo>
                      <a:pt x="1033948" y="1390447"/>
                    </a:lnTo>
                    <a:lnTo>
                      <a:pt x="976740" y="1387586"/>
                    </a:lnTo>
                    <a:lnTo>
                      <a:pt x="920396" y="1382875"/>
                    </a:lnTo>
                    <a:lnTo>
                      <a:pt x="864992" y="1376364"/>
                    </a:lnTo>
                    <a:lnTo>
                      <a:pt x="810604" y="1368101"/>
                    </a:lnTo>
                    <a:lnTo>
                      <a:pt x="757306" y="1358133"/>
                    </a:lnTo>
                    <a:lnTo>
                      <a:pt x="705174" y="1346508"/>
                    </a:lnTo>
                    <a:lnTo>
                      <a:pt x="654284" y="1333276"/>
                    </a:lnTo>
                    <a:lnTo>
                      <a:pt x="604712" y="1318483"/>
                    </a:lnTo>
                    <a:lnTo>
                      <a:pt x="556531" y="1302178"/>
                    </a:lnTo>
                    <a:lnTo>
                      <a:pt x="509819" y="1284409"/>
                    </a:lnTo>
                    <a:lnTo>
                      <a:pt x="464650" y="1265225"/>
                    </a:lnTo>
                    <a:lnTo>
                      <a:pt x="421100" y="1244673"/>
                    </a:lnTo>
                    <a:lnTo>
                      <a:pt x="379244" y="1222801"/>
                    </a:lnTo>
                    <a:lnTo>
                      <a:pt x="339157" y="1199658"/>
                    </a:lnTo>
                    <a:lnTo>
                      <a:pt x="300916" y="1175291"/>
                    </a:lnTo>
                    <a:lnTo>
                      <a:pt x="264595" y="1149749"/>
                    </a:lnTo>
                    <a:lnTo>
                      <a:pt x="230271" y="1123080"/>
                    </a:lnTo>
                    <a:lnTo>
                      <a:pt x="198017" y="1095332"/>
                    </a:lnTo>
                    <a:lnTo>
                      <a:pt x="167910" y="1066553"/>
                    </a:lnTo>
                    <a:lnTo>
                      <a:pt x="140026" y="1036791"/>
                    </a:lnTo>
                    <a:lnTo>
                      <a:pt x="114439" y="1006095"/>
                    </a:lnTo>
                    <a:lnTo>
                      <a:pt x="91226" y="974512"/>
                    </a:lnTo>
                    <a:lnTo>
                      <a:pt x="70461" y="942091"/>
                    </a:lnTo>
                    <a:lnTo>
                      <a:pt x="36578" y="874925"/>
                    </a:lnTo>
                    <a:lnTo>
                      <a:pt x="13394" y="804983"/>
                    </a:lnTo>
                    <a:lnTo>
                      <a:pt x="1513" y="732649"/>
                    </a:lnTo>
                    <a:lnTo>
                      <a:pt x="0" y="695705"/>
                    </a:lnTo>
                    <a:close/>
                  </a:path>
                </a:pathLst>
              </a:custGeom>
              <a:solidFill>
                <a:srgbClr val="B1B3B4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de-DE" sz="1800" b="0" i="0" u="none" strike="noStrike" cap="none" dirty="0">
                    <a:solidFill>
                      <a:schemeClr val="bg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Agrosystem</a:t>
                </a:r>
                <a:endParaRPr sz="1800" b="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27" name="Google Shape;666;p18"/>
            <p:cNvSpPr/>
            <p:nvPr/>
          </p:nvSpPr>
          <p:spPr>
            <a:xfrm>
              <a:off x="5543787" y="2965578"/>
              <a:ext cx="550800" cy="473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  <a:effectLst>
              <a:outerShdw blurRad="57150" dist="19050" dir="5400000" algn="bl" rotWithShape="0">
                <a:srgbClr val="000000">
                  <a:alpha val="49800"/>
                </a:srgb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rPr>
                <a:t>UC4</a:t>
              </a:r>
              <a:endParaRPr sz="1200" b="0" i="0" u="none" strike="noStrike" cap="none" dirty="0">
                <a:solidFill>
                  <a:schemeClr val="lt1"/>
                </a:solidFill>
                <a:latin typeface="Fira Sans" panose="020B0503050000020004" pitchFamily="34" charset="0"/>
                <a:ea typeface="Karla"/>
                <a:cs typeface="Karla"/>
                <a:sym typeface="Karla"/>
              </a:endParaRPr>
            </a:p>
          </p:txBody>
        </p:sp>
        <p:sp>
          <p:nvSpPr>
            <p:cNvPr id="28" name="Google Shape;667;p18"/>
            <p:cNvSpPr/>
            <p:nvPr/>
          </p:nvSpPr>
          <p:spPr>
            <a:xfrm>
              <a:off x="6470092" y="2257114"/>
              <a:ext cx="550800" cy="473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  <a:effectLst>
              <a:outerShdw blurRad="57150" dist="19050" dir="5400000" algn="bl" rotWithShape="0">
                <a:srgbClr val="000000">
                  <a:alpha val="49800"/>
                </a:srgb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rPr>
                <a:t>UC3</a:t>
              </a:r>
              <a:endParaRPr sz="1200" b="0" i="0" u="none" strike="noStrike" cap="none" dirty="0">
                <a:solidFill>
                  <a:schemeClr val="lt1"/>
                </a:solidFill>
                <a:latin typeface="Fira Sans" panose="020B0503050000020004" pitchFamily="34" charset="0"/>
                <a:ea typeface="Karla"/>
                <a:cs typeface="Karla"/>
                <a:sym typeface="Karla"/>
              </a:endParaRPr>
            </a:p>
          </p:txBody>
        </p:sp>
        <p:sp>
          <p:nvSpPr>
            <p:cNvPr id="29" name="Google Shape;668;p18"/>
            <p:cNvSpPr/>
            <p:nvPr/>
          </p:nvSpPr>
          <p:spPr>
            <a:xfrm>
              <a:off x="5680899" y="1474301"/>
              <a:ext cx="550800" cy="473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  <a:effectLst>
              <a:outerShdw blurRad="57150" dist="19050" dir="5400000" algn="bl" rotWithShape="0">
                <a:srgbClr val="000000">
                  <a:alpha val="49800"/>
                </a:srgb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rPr>
                <a:t>UC2</a:t>
              </a:r>
              <a:endParaRPr sz="1200" b="0" i="0" u="none" strike="noStrike" cap="none" dirty="0">
                <a:solidFill>
                  <a:schemeClr val="lt1"/>
                </a:solidFill>
                <a:latin typeface="Fira Sans" panose="020B0503050000020004" pitchFamily="34" charset="0"/>
                <a:ea typeface="Karla"/>
                <a:cs typeface="Karla"/>
                <a:sym typeface="Karla"/>
              </a:endParaRPr>
            </a:p>
          </p:txBody>
        </p:sp>
        <p:sp>
          <p:nvSpPr>
            <p:cNvPr id="30" name="Google Shape;669;p18"/>
            <p:cNvSpPr/>
            <p:nvPr/>
          </p:nvSpPr>
          <p:spPr>
            <a:xfrm>
              <a:off x="4447901" y="1570975"/>
              <a:ext cx="550800" cy="473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  <a:effectLst>
              <a:outerShdw blurRad="57150" dist="19050" dir="5400000" algn="bl" rotWithShape="0">
                <a:srgbClr val="000000">
                  <a:alpha val="49800"/>
                </a:srgb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rPr>
                <a:t>UC1</a:t>
              </a:r>
              <a:endParaRPr sz="1200" b="0" i="0" u="none" strike="noStrike" cap="none" dirty="0">
                <a:solidFill>
                  <a:schemeClr val="lt1"/>
                </a:solidFill>
                <a:latin typeface="Fira Sans" panose="020B0503050000020004" pitchFamily="34" charset="0"/>
                <a:ea typeface="Karla"/>
                <a:cs typeface="Karla"/>
                <a:sym typeface="Karla"/>
              </a:endParaRPr>
            </a:p>
          </p:txBody>
        </p:sp>
        <p:sp>
          <p:nvSpPr>
            <p:cNvPr id="31" name="Google Shape;670;p18"/>
            <p:cNvSpPr/>
            <p:nvPr/>
          </p:nvSpPr>
          <p:spPr>
            <a:xfrm>
              <a:off x="4030686" y="2185867"/>
              <a:ext cx="550800" cy="473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  <a:effectLst>
              <a:outerShdw blurRad="57150" dist="19050" dir="5400000" algn="bl" rotWithShape="0">
                <a:srgbClr val="000000">
                  <a:alpha val="49800"/>
                </a:srgb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rPr>
                <a:t>UC6</a:t>
              </a:r>
              <a:endParaRPr sz="1200" b="0" i="0" u="none" strike="noStrike" cap="none" dirty="0">
                <a:solidFill>
                  <a:schemeClr val="lt1"/>
                </a:solidFill>
                <a:latin typeface="Fira Sans" panose="020B0503050000020004" pitchFamily="34" charset="0"/>
                <a:ea typeface="Karla"/>
                <a:cs typeface="Karla"/>
                <a:sym typeface="Karla"/>
              </a:endParaRPr>
            </a:p>
          </p:txBody>
        </p:sp>
        <p:sp>
          <p:nvSpPr>
            <p:cNvPr id="32" name="Google Shape;671;p18"/>
            <p:cNvSpPr/>
            <p:nvPr/>
          </p:nvSpPr>
          <p:spPr>
            <a:xfrm>
              <a:off x="4817688" y="2911262"/>
              <a:ext cx="550800" cy="473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  <a:effectLst>
              <a:outerShdw blurRad="57150" dist="19050" dir="5400000" algn="bl" rotWithShape="0">
                <a:srgbClr val="000000">
                  <a:alpha val="49800"/>
                </a:srgb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rPr>
                <a:t>UC5</a:t>
              </a:r>
              <a:endParaRPr sz="1200" b="0" i="0" u="none" strike="noStrike" cap="none" dirty="0">
                <a:solidFill>
                  <a:schemeClr val="lt1"/>
                </a:solidFill>
                <a:latin typeface="Fira Sans" panose="020B0503050000020004" pitchFamily="34" charset="0"/>
                <a:ea typeface="Karla"/>
                <a:cs typeface="Karla"/>
                <a:sym typeface="Karla"/>
              </a:endParaRPr>
            </a:p>
          </p:txBody>
        </p:sp>
      </p:grpSp>
      <p:grpSp>
        <p:nvGrpSpPr>
          <p:cNvPr id="35" name="Google Shape;714;p18"/>
          <p:cNvGrpSpPr/>
          <p:nvPr/>
        </p:nvGrpSpPr>
        <p:grpSpPr>
          <a:xfrm>
            <a:off x="2087474" y="1410395"/>
            <a:ext cx="4695025" cy="2484549"/>
            <a:chOff x="2087474" y="1410395"/>
            <a:chExt cx="4695025" cy="2484549"/>
          </a:xfrm>
        </p:grpSpPr>
        <p:grpSp>
          <p:nvGrpSpPr>
            <p:cNvPr id="36" name="Google Shape;715;p18"/>
            <p:cNvGrpSpPr/>
            <p:nvPr/>
          </p:nvGrpSpPr>
          <p:grpSpPr>
            <a:xfrm>
              <a:off x="2154846" y="1410395"/>
              <a:ext cx="4627653" cy="1840424"/>
              <a:chOff x="2154846" y="1410395"/>
              <a:chExt cx="4627653" cy="1840424"/>
            </a:xfrm>
          </p:grpSpPr>
          <p:grpSp>
            <p:nvGrpSpPr>
              <p:cNvPr id="38" name="Google Shape;716;p18"/>
              <p:cNvGrpSpPr/>
              <p:nvPr/>
            </p:nvGrpSpPr>
            <p:grpSpPr>
              <a:xfrm>
                <a:off x="2154846" y="2519825"/>
                <a:ext cx="1728203" cy="611700"/>
                <a:chOff x="2154871" y="2608725"/>
                <a:chExt cx="2108079" cy="611700"/>
              </a:xfrm>
            </p:grpSpPr>
            <p:sp>
              <p:nvSpPr>
                <p:cNvPr id="43" name="Google Shape;717;p18"/>
                <p:cNvSpPr/>
                <p:nvPr/>
              </p:nvSpPr>
              <p:spPr>
                <a:xfrm>
                  <a:off x="2158750" y="2608725"/>
                  <a:ext cx="2104200" cy="611700"/>
                </a:xfrm>
                <a:prstGeom prst="rightArrow">
                  <a:avLst>
                    <a:gd name="adj1" fmla="val 50000"/>
                    <a:gd name="adj2" fmla="val 67909"/>
                  </a:avLst>
                </a:prstGeom>
                <a:solidFill>
                  <a:srgbClr val="00917A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" name="Google Shape;718;p18"/>
                <p:cNvSpPr/>
                <p:nvPr/>
              </p:nvSpPr>
              <p:spPr>
                <a:xfrm>
                  <a:off x="2154871" y="2679309"/>
                  <a:ext cx="1693800" cy="4665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12066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600"/>
                    <a:buFont typeface="Arial"/>
                    <a:buNone/>
                  </a:pPr>
                  <a:r>
                    <a:rPr lang="de-DE" sz="1600" b="1" i="0" u="none" strike="noStrike" cap="none" dirty="0" err="1">
                      <a:solidFill>
                        <a:schemeClr val="lt1"/>
                      </a:solidFill>
                      <a:latin typeface="Fira Sans" panose="020B0503050000020004" pitchFamily="34" charset="0"/>
                      <a:ea typeface="Quattrocento Sans"/>
                      <a:cs typeface="Quattrocento Sans"/>
                      <a:sym typeface="Quattrocento Sans"/>
                    </a:rPr>
                    <a:t>Onboarding</a:t>
                  </a:r>
                  <a:endParaRPr sz="16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  <p:sp>
            <p:nvSpPr>
              <p:cNvPr id="39" name="Google Shape;719;p18"/>
              <p:cNvSpPr/>
              <p:nvPr/>
            </p:nvSpPr>
            <p:spPr>
              <a:xfrm>
                <a:off x="6231699" y="1696460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40" name="Google Shape;720;p18"/>
              <p:cNvSpPr/>
              <p:nvPr/>
            </p:nvSpPr>
            <p:spPr>
              <a:xfrm>
                <a:off x="5058467" y="1410395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41" name="Google Shape;721;p18"/>
              <p:cNvSpPr/>
              <p:nvPr/>
            </p:nvSpPr>
            <p:spPr>
              <a:xfrm>
                <a:off x="6131668" y="2775098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42" name="Google Shape;722;p18"/>
              <p:cNvSpPr/>
              <p:nvPr/>
            </p:nvSpPr>
            <p:spPr>
              <a:xfrm>
                <a:off x="4186869" y="2777719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</p:grpSp>
        <p:sp>
          <p:nvSpPr>
            <p:cNvPr id="37" name="Google Shape;723;p18"/>
            <p:cNvSpPr txBox="1"/>
            <p:nvPr/>
          </p:nvSpPr>
          <p:spPr>
            <a:xfrm>
              <a:off x="2087474" y="3156044"/>
              <a:ext cx="30141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285750" marR="0" lvl="0" indent="-285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"/>
              </a:pPr>
              <a:r>
                <a:rPr lang="de-DE" sz="1400" b="0" i="0" u="none" strike="noStrike" cap="none" dirty="0" err="1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Catalog</a:t>
              </a:r>
              <a:r>
                <a:rPr lang="de-DE" sz="1400" b="0" i="0" u="none" strike="noStrike" cap="none" dirty="0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b="0" i="0" u="none" strike="noStrike" cap="none" dirty="0" err="1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of</a:t>
              </a:r>
              <a:r>
                <a:rPr lang="de-DE" sz="1400" b="0" i="0" u="none" strike="noStrike" cap="none" dirty="0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UC </a:t>
              </a:r>
              <a:r>
                <a:rPr lang="de-DE" sz="1400" b="0" i="0" u="none" strike="noStrike" cap="none" dirty="0" err="1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criteria</a:t>
              </a:r>
              <a:endParaRPr sz="1400" b="0" i="0" u="none" strike="noStrike" cap="none" dirty="0">
                <a:solidFill>
                  <a:srgbClr val="8C8C8E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285750" marR="0" lvl="0" indent="-285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"/>
              </a:pPr>
              <a:r>
                <a:rPr lang="de-DE" sz="1400" b="0" i="0" u="none" strike="noStrike" cap="none" dirty="0" err="1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Recommendations</a:t>
              </a:r>
              <a:r>
                <a:rPr lang="de-DE" sz="1400" b="0" i="0" u="none" strike="noStrike" cap="none" dirty="0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b="0" i="0" u="none" strike="noStrike" cap="none" dirty="0" err="1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of</a:t>
              </a:r>
              <a:r>
                <a:rPr lang="de-DE" sz="1400" b="0" i="0" u="none" strike="noStrike" cap="none" dirty="0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b="0" i="0" u="none" strike="noStrike" cap="none" dirty="0" err="1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the</a:t>
              </a:r>
              <a:r>
                <a:rPr lang="de-DE" sz="1400" b="0" i="0" u="none" strike="noStrike" cap="none" dirty="0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CAB</a:t>
              </a:r>
              <a:endParaRPr dirty="0">
                <a:latin typeface="Fira Sans" panose="020B0503050000020004" pitchFamily="34" charset="0"/>
              </a:endParaRPr>
            </a:p>
            <a:p>
              <a:pPr marL="285750" marR="0" lvl="0" indent="-285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"/>
              </a:pPr>
              <a:r>
                <a:rPr lang="de-DE" sz="1400" b="0" i="0" u="none" strike="noStrike" cap="none" dirty="0" err="1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Decision</a:t>
              </a:r>
              <a:r>
                <a:rPr lang="de-DE" sz="1400" b="0" i="0" u="none" strike="noStrike" cap="none" dirty="0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b="0" i="0" u="none" strike="noStrike" cap="none" dirty="0" err="1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by</a:t>
              </a:r>
              <a:r>
                <a:rPr lang="de-DE" sz="1400" b="0" i="0" u="none" strike="noStrike" cap="none" dirty="0">
                  <a:solidFill>
                    <a:srgbClr val="8C8C8E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SC</a:t>
              </a:r>
              <a:endParaRPr sz="1400" b="0" i="0" u="none" strike="noStrike" cap="none" dirty="0">
                <a:solidFill>
                  <a:srgbClr val="8C8C8E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45" name="Google Shape;683;p18"/>
          <p:cNvGrpSpPr/>
          <p:nvPr/>
        </p:nvGrpSpPr>
        <p:grpSpPr>
          <a:xfrm>
            <a:off x="2154871" y="3898781"/>
            <a:ext cx="6974143" cy="1961702"/>
            <a:chOff x="2154871" y="3898781"/>
            <a:chExt cx="6974143" cy="1961702"/>
          </a:xfrm>
        </p:grpSpPr>
        <p:grpSp>
          <p:nvGrpSpPr>
            <p:cNvPr id="46" name="Google Shape;684;p18"/>
            <p:cNvGrpSpPr/>
            <p:nvPr/>
          </p:nvGrpSpPr>
          <p:grpSpPr>
            <a:xfrm>
              <a:off x="2154871" y="4535266"/>
              <a:ext cx="4211979" cy="611700"/>
              <a:chOff x="2154871" y="4624166"/>
              <a:chExt cx="4211979" cy="611700"/>
            </a:xfrm>
          </p:grpSpPr>
          <p:sp>
            <p:nvSpPr>
              <p:cNvPr id="55" name="Google Shape;685;p18"/>
              <p:cNvSpPr/>
              <p:nvPr/>
            </p:nvSpPr>
            <p:spPr>
              <a:xfrm>
                <a:off x="2158750" y="4624166"/>
                <a:ext cx="4208100" cy="611700"/>
              </a:xfrm>
              <a:prstGeom prst="rightArrow">
                <a:avLst>
                  <a:gd name="adj1" fmla="val 50000"/>
                  <a:gd name="adj2" fmla="val 67909"/>
                </a:avLst>
              </a:prstGeom>
              <a:solidFill>
                <a:srgbClr val="00917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" name="Google Shape;686;p18"/>
              <p:cNvSpPr/>
              <p:nvPr/>
            </p:nvSpPr>
            <p:spPr>
              <a:xfrm>
                <a:off x="2154871" y="4684877"/>
                <a:ext cx="3801300" cy="46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12066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de-DE" sz="1600" b="1" i="0" u="none" strike="noStrike" cap="none" dirty="0" err="1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Onboarding</a:t>
                </a:r>
                <a:endParaRPr sz="16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grpSp>
          <p:nvGrpSpPr>
            <p:cNvPr id="47" name="Google Shape;687;p18"/>
            <p:cNvGrpSpPr/>
            <p:nvPr/>
          </p:nvGrpSpPr>
          <p:grpSpPr>
            <a:xfrm>
              <a:off x="6562929" y="3898781"/>
              <a:ext cx="2566085" cy="1961702"/>
              <a:chOff x="6562929" y="3898781"/>
              <a:chExt cx="2566085" cy="1961702"/>
            </a:xfrm>
          </p:grpSpPr>
          <p:sp>
            <p:nvSpPr>
              <p:cNvPr id="48" name="Google Shape;688;p18"/>
              <p:cNvSpPr/>
              <p:nvPr/>
            </p:nvSpPr>
            <p:spPr>
              <a:xfrm>
                <a:off x="6759654" y="4252621"/>
                <a:ext cx="2184400" cy="1393189"/>
              </a:xfrm>
              <a:custGeom>
                <a:avLst/>
                <a:gdLst/>
                <a:ahLst/>
                <a:cxnLst/>
                <a:rect l="l" t="t" r="r" b="b"/>
                <a:pathLst>
                  <a:path w="2184400" h="1393189" extrusionOk="0">
                    <a:moveTo>
                      <a:pt x="0" y="696468"/>
                    </a:moveTo>
                    <a:lnTo>
                      <a:pt x="6003" y="622987"/>
                    </a:lnTo>
                    <a:lnTo>
                      <a:pt x="23611" y="551712"/>
                    </a:lnTo>
                    <a:lnTo>
                      <a:pt x="52219" y="483028"/>
                    </a:lnTo>
                    <a:lnTo>
                      <a:pt x="91226" y="417318"/>
                    </a:lnTo>
                    <a:lnTo>
                      <a:pt x="114439" y="385700"/>
                    </a:lnTo>
                    <a:lnTo>
                      <a:pt x="140026" y="354969"/>
                    </a:lnTo>
                    <a:lnTo>
                      <a:pt x="167910" y="325175"/>
                    </a:lnTo>
                    <a:lnTo>
                      <a:pt x="198017" y="296365"/>
                    </a:lnTo>
                    <a:lnTo>
                      <a:pt x="230271" y="268588"/>
                    </a:lnTo>
                    <a:lnTo>
                      <a:pt x="264595" y="241891"/>
                    </a:lnTo>
                    <a:lnTo>
                      <a:pt x="300916" y="216323"/>
                    </a:lnTo>
                    <a:lnTo>
                      <a:pt x="339157" y="191932"/>
                    </a:lnTo>
                    <a:lnTo>
                      <a:pt x="379244" y="168766"/>
                    </a:lnTo>
                    <a:lnTo>
                      <a:pt x="421100" y="146872"/>
                    </a:lnTo>
                    <a:lnTo>
                      <a:pt x="464650" y="126300"/>
                    </a:lnTo>
                    <a:lnTo>
                      <a:pt x="509819" y="107098"/>
                    </a:lnTo>
                    <a:lnTo>
                      <a:pt x="556531" y="89312"/>
                    </a:lnTo>
                    <a:lnTo>
                      <a:pt x="604712" y="72992"/>
                    </a:lnTo>
                    <a:lnTo>
                      <a:pt x="654284" y="58186"/>
                    </a:lnTo>
                    <a:lnTo>
                      <a:pt x="705174" y="44941"/>
                    </a:lnTo>
                    <a:lnTo>
                      <a:pt x="757306" y="33307"/>
                    </a:lnTo>
                    <a:lnTo>
                      <a:pt x="810604" y="23330"/>
                    </a:lnTo>
                    <a:lnTo>
                      <a:pt x="864992" y="15059"/>
                    </a:lnTo>
                    <a:lnTo>
                      <a:pt x="920396" y="8543"/>
                    </a:lnTo>
                    <a:lnTo>
                      <a:pt x="976740" y="3829"/>
                    </a:lnTo>
                    <a:lnTo>
                      <a:pt x="1033948" y="965"/>
                    </a:lnTo>
                    <a:lnTo>
                      <a:pt x="1091946" y="0"/>
                    </a:lnTo>
                    <a:lnTo>
                      <a:pt x="1149943" y="965"/>
                    </a:lnTo>
                    <a:lnTo>
                      <a:pt x="1207151" y="3829"/>
                    </a:lnTo>
                    <a:lnTo>
                      <a:pt x="1263495" y="8543"/>
                    </a:lnTo>
                    <a:lnTo>
                      <a:pt x="1318899" y="15059"/>
                    </a:lnTo>
                    <a:lnTo>
                      <a:pt x="1373287" y="23330"/>
                    </a:lnTo>
                    <a:lnTo>
                      <a:pt x="1426585" y="33307"/>
                    </a:lnTo>
                    <a:lnTo>
                      <a:pt x="1478717" y="44941"/>
                    </a:lnTo>
                    <a:lnTo>
                      <a:pt x="1529607" y="58186"/>
                    </a:lnTo>
                    <a:lnTo>
                      <a:pt x="1579179" y="72992"/>
                    </a:lnTo>
                    <a:lnTo>
                      <a:pt x="1627360" y="89312"/>
                    </a:lnTo>
                    <a:lnTo>
                      <a:pt x="1674072" y="107098"/>
                    </a:lnTo>
                    <a:lnTo>
                      <a:pt x="1719241" y="126300"/>
                    </a:lnTo>
                    <a:lnTo>
                      <a:pt x="1762791" y="146872"/>
                    </a:lnTo>
                    <a:lnTo>
                      <a:pt x="1804647" y="168766"/>
                    </a:lnTo>
                    <a:lnTo>
                      <a:pt x="1844734" y="191932"/>
                    </a:lnTo>
                    <a:lnTo>
                      <a:pt x="1882975" y="216323"/>
                    </a:lnTo>
                    <a:lnTo>
                      <a:pt x="1919296" y="241891"/>
                    </a:lnTo>
                    <a:lnTo>
                      <a:pt x="1953620" y="268588"/>
                    </a:lnTo>
                    <a:lnTo>
                      <a:pt x="1985874" y="296365"/>
                    </a:lnTo>
                    <a:lnTo>
                      <a:pt x="2015981" y="325175"/>
                    </a:lnTo>
                    <a:lnTo>
                      <a:pt x="2043865" y="354969"/>
                    </a:lnTo>
                    <a:lnTo>
                      <a:pt x="2069452" y="385700"/>
                    </a:lnTo>
                    <a:lnTo>
                      <a:pt x="2092665" y="417318"/>
                    </a:lnTo>
                    <a:lnTo>
                      <a:pt x="2113430" y="449777"/>
                    </a:lnTo>
                    <a:lnTo>
                      <a:pt x="2147313" y="517022"/>
                    </a:lnTo>
                    <a:lnTo>
                      <a:pt x="2170497" y="587050"/>
                    </a:lnTo>
                    <a:lnTo>
                      <a:pt x="2182378" y="659476"/>
                    </a:lnTo>
                    <a:lnTo>
                      <a:pt x="2183892" y="696468"/>
                    </a:lnTo>
                    <a:lnTo>
                      <a:pt x="2182378" y="733459"/>
                    </a:lnTo>
                    <a:lnTo>
                      <a:pt x="2170497" y="805885"/>
                    </a:lnTo>
                    <a:lnTo>
                      <a:pt x="2147313" y="875913"/>
                    </a:lnTo>
                    <a:lnTo>
                      <a:pt x="2113430" y="943158"/>
                    </a:lnTo>
                    <a:lnTo>
                      <a:pt x="2092665" y="975617"/>
                    </a:lnTo>
                    <a:lnTo>
                      <a:pt x="2069452" y="1007235"/>
                    </a:lnTo>
                    <a:lnTo>
                      <a:pt x="2043865" y="1037966"/>
                    </a:lnTo>
                    <a:lnTo>
                      <a:pt x="2015981" y="1067760"/>
                    </a:lnTo>
                    <a:lnTo>
                      <a:pt x="1985874" y="1096570"/>
                    </a:lnTo>
                    <a:lnTo>
                      <a:pt x="1953620" y="1124347"/>
                    </a:lnTo>
                    <a:lnTo>
                      <a:pt x="1919296" y="1151044"/>
                    </a:lnTo>
                    <a:lnTo>
                      <a:pt x="1882975" y="1176612"/>
                    </a:lnTo>
                    <a:lnTo>
                      <a:pt x="1844734" y="1201003"/>
                    </a:lnTo>
                    <a:lnTo>
                      <a:pt x="1804647" y="1224169"/>
                    </a:lnTo>
                    <a:lnTo>
                      <a:pt x="1762791" y="1246063"/>
                    </a:lnTo>
                    <a:lnTo>
                      <a:pt x="1719241" y="1266635"/>
                    </a:lnTo>
                    <a:lnTo>
                      <a:pt x="1674072" y="1285837"/>
                    </a:lnTo>
                    <a:lnTo>
                      <a:pt x="1627360" y="1303623"/>
                    </a:lnTo>
                    <a:lnTo>
                      <a:pt x="1579179" y="1319943"/>
                    </a:lnTo>
                    <a:lnTo>
                      <a:pt x="1529607" y="1334749"/>
                    </a:lnTo>
                    <a:lnTo>
                      <a:pt x="1478717" y="1347994"/>
                    </a:lnTo>
                    <a:lnTo>
                      <a:pt x="1426585" y="1359628"/>
                    </a:lnTo>
                    <a:lnTo>
                      <a:pt x="1373287" y="1369605"/>
                    </a:lnTo>
                    <a:lnTo>
                      <a:pt x="1318899" y="1377876"/>
                    </a:lnTo>
                    <a:lnTo>
                      <a:pt x="1263495" y="1384392"/>
                    </a:lnTo>
                    <a:lnTo>
                      <a:pt x="1207151" y="1389106"/>
                    </a:lnTo>
                    <a:lnTo>
                      <a:pt x="1149943" y="1391970"/>
                    </a:lnTo>
                    <a:lnTo>
                      <a:pt x="1091946" y="1392936"/>
                    </a:lnTo>
                    <a:lnTo>
                      <a:pt x="1033948" y="1391970"/>
                    </a:lnTo>
                    <a:lnTo>
                      <a:pt x="976740" y="1389106"/>
                    </a:lnTo>
                    <a:lnTo>
                      <a:pt x="920396" y="1384392"/>
                    </a:lnTo>
                    <a:lnTo>
                      <a:pt x="864992" y="1377876"/>
                    </a:lnTo>
                    <a:lnTo>
                      <a:pt x="810604" y="1369605"/>
                    </a:lnTo>
                    <a:lnTo>
                      <a:pt x="757306" y="1359628"/>
                    </a:lnTo>
                    <a:lnTo>
                      <a:pt x="705174" y="1347994"/>
                    </a:lnTo>
                    <a:lnTo>
                      <a:pt x="654284" y="1334749"/>
                    </a:lnTo>
                    <a:lnTo>
                      <a:pt x="604712" y="1319943"/>
                    </a:lnTo>
                    <a:lnTo>
                      <a:pt x="556531" y="1303623"/>
                    </a:lnTo>
                    <a:lnTo>
                      <a:pt x="509819" y="1285837"/>
                    </a:lnTo>
                    <a:lnTo>
                      <a:pt x="464650" y="1266635"/>
                    </a:lnTo>
                    <a:lnTo>
                      <a:pt x="421100" y="1246063"/>
                    </a:lnTo>
                    <a:lnTo>
                      <a:pt x="379244" y="1224169"/>
                    </a:lnTo>
                    <a:lnTo>
                      <a:pt x="339157" y="1201003"/>
                    </a:lnTo>
                    <a:lnTo>
                      <a:pt x="300916" y="1176612"/>
                    </a:lnTo>
                    <a:lnTo>
                      <a:pt x="264595" y="1151044"/>
                    </a:lnTo>
                    <a:lnTo>
                      <a:pt x="230271" y="1124347"/>
                    </a:lnTo>
                    <a:lnTo>
                      <a:pt x="198017" y="1096570"/>
                    </a:lnTo>
                    <a:lnTo>
                      <a:pt x="167910" y="1067760"/>
                    </a:lnTo>
                    <a:lnTo>
                      <a:pt x="140026" y="1037966"/>
                    </a:lnTo>
                    <a:lnTo>
                      <a:pt x="114439" y="1007235"/>
                    </a:lnTo>
                    <a:lnTo>
                      <a:pt x="91226" y="975617"/>
                    </a:lnTo>
                    <a:lnTo>
                      <a:pt x="70461" y="943158"/>
                    </a:lnTo>
                    <a:lnTo>
                      <a:pt x="36578" y="875913"/>
                    </a:lnTo>
                    <a:lnTo>
                      <a:pt x="13394" y="805885"/>
                    </a:lnTo>
                    <a:lnTo>
                      <a:pt x="1513" y="733459"/>
                    </a:lnTo>
                    <a:lnTo>
                      <a:pt x="0" y="696468"/>
                    </a:lnTo>
                    <a:close/>
                  </a:path>
                </a:pathLst>
              </a:custGeom>
              <a:solidFill>
                <a:srgbClr val="B1B3B4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de-DE" sz="18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Animals</a:t>
                </a:r>
                <a:endParaRPr sz="18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9" name="Google Shape;689;p18"/>
              <p:cNvSpPr/>
              <p:nvPr/>
            </p:nvSpPr>
            <p:spPr>
              <a:xfrm>
                <a:off x="6904656" y="4111346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50" name="Google Shape;690;p18"/>
              <p:cNvSpPr/>
              <p:nvPr/>
            </p:nvSpPr>
            <p:spPr>
              <a:xfrm>
                <a:off x="7773535" y="3898781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51" name="Google Shape;691;p18"/>
              <p:cNvSpPr/>
              <p:nvPr/>
            </p:nvSpPr>
            <p:spPr>
              <a:xfrm>
                <a:off x="8578214" y="4311561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52" name="Google Shape;692;p18"/>
              <p:cNvSpPr/>
              <p:nvPr/>
            </p:nvSpPr>
            <p:spPr>
              <a:xfrm>
                <a:off x="8490411" y="5164349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53" name="Google Shape;693;p18"/>
              <p:cNvSpPr/>
              <p:nvPr/>
            </p:nvSpPr>
            <p:spPr>
              <a:xfrm>
                <a:off x="7576454" y="5387383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54" name="Google Shape;694;p18"/>
              <p:cNvSpPr/>
              <p:nvPr/>
            </p:nvSpPr>
            <p:spPr>
              <a:xfrm>
                <a:off x="6562929" y="5093451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</p:grpSp>
      </p:grpSp>
      <p:grpSp>
        <p:nvGrpSpPr>
          <p:cNvPr id="57" name="Google Shape;695;p18"/>
          <p:cNvGrpSpPr/>
          <p:nvPr/>
        </p:nvGrpSpPr>
        <p:grpSpPr>
          <a:xfrm>
            <a:off x="5368488" y="1638311"/>
            <a:ext cx="6644690" cy="3278761"/>
            <a:chOff x="5368488" y="1638311"/>
            <a:chExt cx="6644690" cy="3278761"/>
          </a:xfrm>
        </p:grpSpPr>
        <p:grpSp>
          <p:nvGrpSpPr>
            <p:cNvPr id="58" name="Google Shape;696;p18"/>
            <p:cNvGrpSpPr/>
            <p:nvPr/>
          </p:nvGrpSpPr>
          <p:grpSpPr>
            <a:xfrm>
              <a:off x="5368488" y="1638311"/>
              <a:ext cx="6369290" cy="3278761"/>
              <a:chOff x="5368488" y="1638311"/>
              <a:chExt cx="6369290" cy="3278761"/>
            </a:xfrm>
          </p:grpSpPr>
          <p:sp>
            <p:nvSpPr>
              <p:cNvPr id="67" name="Google Shape;697;p18"/>
              <p:cNvSpPr/>
              <p:nvPr/>
            </p:nvSpPr>
            <p:spPr>
              <a:xfrm>
                <a:off x="7695115" y="1638311"/>
                <a:ext cx="4042663" cy="688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12066" algn="ctr">
                  <a:buClr>
                    <a:srgbClr val="000000"/>
                  </a:buClr>
                  <a:buSzPts val="1600"/>
                </a:pPr>
                <a:r>
                  <a:rPr lang="de-DE" dirty="0" err="1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Expanding</a:t>
                </a:r>
                <a:r>
                  <a:rPr lang="de-DE" dirty="0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FAIRagro </a:t>
                </a:r>
                <a:r>
                  <a:rPr lang="de-DE" dirty="0" err="1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into</a:t>
                </a:r>
                <a:r>
                  <a:rPr lang="de-DE" dirty="0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a </a:t>
                </a:r>
                <a:r>
                  <a:rPr lang="de-DE" dirty="0" err="1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broader</a:t>
                </a:r>
                <a:r>
                  <a:rPr lang="de-DE" dirty="0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NFDI </a:t>
                </a:r>
                <a:r>
                  <a:rPr lang="de-DE" dirty="0" err="1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for</a:t>
                </a:r>
                <a:r>
                  <a:rPr lang="de-DE" dirty="0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dirty="0" err="1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agricultural</a:t>
                </a:r>
                <a:r>
                  <a:rPr lang="de-DE" dirty="0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r>
                  <a:rPr lang="de-DE" dirty="0" err="1">
                    <a:solidFill>
                      <a:schemeClr val="dk2"/>
                    </a:solidFill>
                    <a:latin typeface="Fira Sans Medium" panose="020B0603050000020004" pitchFamily="34" charset="0"/>
                    <a:ea typeface="Quattrocento Sans"/>
                    <a:cs typeface="Quattrocento Sans"/>
                    <a:sym typeface="Quattrocento Sans"/>
                  </a:rPr>
                  <a:t>sciences</a:t>
                </a:r>
                <a:endParaRPr dirty="0">
                  <a:solidFill>
                    <a:schemeClr val="dk2"/>
                  </a:solidFill>
                  <a:latin typeface="Fira Sans Medium" panose="020B0603050000020004" pitchFamily="34" charset="0"/>
                  <a:ea typeface="Quattrocento Sans"/>
                  <a:cs typeface="Quattrocento Sans"/>
                </a:endParaRPr>
              </a:p>
            </p:txBody>
          </p:sp>
          <p:grpSp>
            <p:nvGrpSpPr>
              <p:cNvPr id="68" name="Google Shape;698;p18"/>
              <p:cNvGrpSpPr/>
              <p:nvPr/>
            </p:nvGrpSpPr>
            <p:grpSpPr>
              <a:xfrm>
                <a:off x="5368488" y="2721879"/>
                <a:ext cx="6070286" cy="2195193"/>
                <a:chOff x="5368488" y="2810779"/>
                <a:chExt cx="6070286" cy="2195193"/>
              </a:xfrm>
            </p:grpSpPr>
            <p:grpSp>
              <p:nvGrpSpPr>
                <p:cNvPr id="69" name="Google Shape;699;p18"/>
                <p:cNvGrpSpPr/>
                <p:nvPr/>
              </p:nvGrpSpPr>
              <p:grpSpPr>
                <a:xfrm>
                  <a:off x="10253606" y="2907877"/>
                  <a:ext cx="1185167" cy="726229"/>
                  <a:chOff x="6015786" y="3749703"/>
                  <a:chExt cx="1351080" cy="827894"/>
                </a:xfrm>
              </p:grpSpPr>
              <p:sp>
                <p:nvSpPr>
                  <p:cNvPr id="75" name="Google Shape;700;p18"/>
                  <p:cNvSpPr/>
                  <p:nvPr/>
                </p:nvSpPr>
                <p:spPr>
                  <a:xfrm>
                    <a:off x="7357444" y="3749703"/>
                    <a:ext cx="9422" cy="82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422" h="8265" extrusionOk="0">
                        <a:moveTo>
                          <a:pt x="4711" y="0"/>
                        </a:moveTo>
                        <a:lnTo>
                          <a:pt x="9422" y="7836"/>
                        </a:lnTo>
                        <a:lnTo>
                          <a:pt x="4711" y="8265"/>
                        </a:lnTo>
                        <a:lnTo>
                          <a:pt x="0" y="7836"/>
                        </a:lnTo>
                        <a:lnTo>
                          <a:pt x="4711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alpha val="40000"/>
                    </a:schemeClr>
                  </a:solidFill>
                  <a:ln w="19050" cap="flat" cmpd="sng">
                    <a:solidFill>
                      <a:schemeClr val="lt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600" b="1" i="0" u="none" strike="noStrike" cap="none">
                      <a:solidFill>
                        <a:schemeClr val="lt1"/>
                      </a:solidFill>
                      <a:latin typeface="Fira Sans" panose="020B0503050000020004" pitchFamily="34" charset="0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6" name="Google Shape;701;p18"/>
                  <p:cNvSpPr/>
                  <p:nvPr/>
                </p:nvSpPr>
                <p:spPr>
                  <a:xfrm>
                    <a:off x="6015786" y="4569147"/>
                    <a:ext cx="8929" cy="8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929" h="8450" extrusionOk="0">
                        <a:moveTo>
                          <a:pt x="4507" y="0"/>
                        </a:moveTo>
                        <a:lnTo>
                          <a:pt x="8929" y="8147"/>
                        </a:lnTo>
                        <a:lnTo>
                          <a:pt x="2919" y="8450"/>
                        </a:lnTo>
                        <a:lnTo>
                          <a:pt x="0" y="8303"/>
                        </a:lnTo>
                        <a:lnTo>
                          <a:pt x="4507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alpha val="40000"/>
                    </a:schemeClr>
                  </a:solidFill>
                  <a:ln w="19050" cap="flat" cmpd="sng">
                    <a:solidFill>
                      <a:schemeClr val="lt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400" b="0" i="0" u="none" strike="noStrike" cap="none">
                      <a:solidFill>
                        <a:schemeClr val="lt1"/>
                      </a:solidFill>
                      <a:latin typeface="Fira Sans" panose="020B0503050000020004" pitchFamily="34" charset="0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71" name="Google Shape;702;p18"/>
                <p:cNvGrpSpPr/>
                <p:nvPr/>
              </p:nvGrpSpPr>
              <p:grpSpPr>
                <a:xfrm>
                  <a:off x="5368488" y="2810779"/>
                  <a:ext cx="4776230" cy="2195193"/>
                  <a:chOff x="5368488" y="2810779"/>
                  <a:chExt cx="4776230" cy="2195193"/>
                </a:xfrm>
              </p:grpSpPr>
              <p:cxnSp>
                <p:nvCxnSpPr>
                  <p:cNvPr id="72" name="Google Shape;703;p18"/>
                  <p:cNvCxnSpPr/>
                  <p:nvPr/>
                </p:nvCxnSpPr>
                <p:spPr>
                  <a:xfrm>
                    <a:off x="6470092" y="2810779"/>
                    <a:ext cx="3221400" cy="504000"/>
                  </a:xfrm>
                  <a:prstGeom prst="straightConnector1">
                    <a:avLst/>
                  </a:prstGeom>
                  <a:noFill/>
                  <a:ln w="31750" cap="rnd" cmpd="sng">
                    <a:solidFill>
                      <a:schemeClr val="dk2">
                        <a:alpha val="40000"/>
                      </a:schemeClr>
                    </a:solidFill>
                    <a:prstDash val="dash"/>
                    <a:round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3" name="Google Shape;704;p18"/>
                  <p:cNvCxnSpPr/>
                  <p:nvPr/>
                </p:nvCxnSpPr>
                <p:spPr>
                  <a:xfrm>
                    <a:off x="5368488" y="3220372"/>
                    <a:ext cx="1391100" cy="1785600"/>
                  </a:xfrm>
                  <a:prstGeom prst="straightConnector1">
                    <a:avLst/>
                  </a:prstGeom>
                  <a:noFill/>
                  <a:ln w="31750" cap="rnd" cmpd="sng">
                    <a:solidFill>
                      <a:schemeClr val="dk2">
                        <a:alpha val="40000"/>
                      </a:schemeClr>
                    </a:solidFill>
                    <a:prstDash val="dash"/>
                    <a:round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4" name="Google Shape;705;p18"/>
                  <p:cNvCxnSpPr/>
                  <p:nvPr/>
                </p:nvCxnSpPr>
                <p:spPr>
                  <a:xfrm rot="10800000" flipH="1">
                    <a:off x="9027518" y="4329692"/>
                    <a:ext cx="1117200" cy="600300"/>
                  </a:xfrm>
                  <a:prstGeom prst="straightConnector1">
                    <a:avLst/>
                  </a:prstGeom>
                  <a:noFill/>
                  <a:ln w="31750" cap="rnd" cmpd="sng">
                    <a:solidFill>
                      <a:schemeClr val="dk2">
                        <a:alpha val="40000"/>
                      </a:schemeClr>
                    </a:solidFill>
                    <a:prstDash val="dash"/>
                    <a:round/>
                    <a:headEnd type="none" w="sm" len="sm"/>
                    <a:tailEnd type="none" w="sm" len="sm"/>
                  </a:ln>
                </p:spPr>
              </p:cxnSp>
            </p:grpSp>
          </p:grpSp>
        </p:grpSp>
        <p:grpSp>
          <p:nvGrpSpPr>
            <p:cNvPr id="59" name="Google Shape;706;p18"/>
            <p:cNvGrpSpPr/>
            <p:nvPr/>
          </p:nvGrpSpPr>
          <p:grpSpPr>
            <a:xfrm>
              <a:off x="9447093" y="2573129"/>
              <a:ext cx="2566085" cy="1961702"/>
              <a:chOff x="9447093" y="2573129"/>
              <a:chExt cx="2566085" cy="1961702"/>
            </a:xfrm>
          </p:grpSpPr>
          <p:sp>
            <p:nvSpPr>
              <p:cNvPr id="60" name="Google Shape;707;p18"/>
              <p:cNvSpPr/>
              <p:nvPr/>
            </p:nvSpPr>
            <p:spPr>
              <a:xfrm>
                <a:off x="9643818" y="2926969"/>
                <a:ext cx="2184400" cy="1393189"/>
              </a:xfrm>
              <a:custGeom>
                <a:avLst/>
                <a:gdLst/>
                <a:ahLst/>
                <a:cxnLst/>
                <a:rect l="l" t="t" r="r" b="b"/>
                <a:pathLst>
                  <a:path w="2184400" h="1393189" extrusionOk="0">
                    <a:moveTo>
                      <a:pt x="0" y="696468"/>
                    </a:moveTo>
                    <a:lnTo>
                      <a:pt x="6003" y="622987"/>
                    </a:lnTo>
                    <a:lnTo>
                      <a:pt x="23611" y="551712"/>
                    </a:lnTo>
                    <a:lnTo>
                      <a:pt x="52219" y="483028"/>
                    </a:lnTo>
                    <a:lnTo>
                      <a:pt x="91226" y="417318"/>
                    </a:lnTo>
                    <a:lnTo>
                      <a:pt x="114439" y="385700"/>
                    </a:lnTo>
                    <a:lnTo>
                      <a:pt x="140026" y="354969"/>
                    </a:lnTo>
                    <a:lnTo>
                      <a:pt x="167910" y="325175"/>
                    </a:lnTo>
                    <a:lnTo>
                      <a:pt x="198017" y="296365"/>
                    </a:lnTo>
                    <a:lnTo>
                      <a:pt x="230271" y="268588"/>
                    </a:lnTo>
                    <a:lnTo>
                      <a:pt x="264595" y="241891"/>
                    </a:lnTo>
                    <a:lnTo>
                      <a:pt x="300916" y="216323"/>
                    </a:lnTo>
                    <a:lnTo>
                      <a:pt x="339157" y="191932"/>
                    </a:lnTo>
                    <a:lnTo>
                      <a:pt x="379244" y="168766"/>
                    </a:lnTo>
                    <a:lnTo>
                      <a:pt x="421100" y="146872"/>
                    </a:lnTo>
                    <a:lnTo>
                      <a:pt x="464650" y="126300"/>
                    </a:lnTo>
                    <a:lnTo>
                      <a:pt x="509819" y="107098"/>
                    </a:lnTo>
                    <a:lnTo>
                      <a:pt x="556531" y="89312"/>
                    </a:lnTo>
                    <a:lnTo>
                      <a:pt x="604712" y="72992"/>
                    </a:lnTo>
                    <a:lnTo>
                      <a:pt x="654284" y="58186"/>
                    </a:lnTo>
                    <a:lnTo>
                      <a:pt x="705174" y="44941"/>
                    </a:lnTo>
                    <a:lnTo>
                      <a:pt x="757306" y="33307"/>
                    </a:lnTo>
                    <a:lnTo>
                      <a:pt x="810604" y="23330"/>
                    </a:lnTo>
                    <a:lnTo>
                      <a:pt x="864992" y="15059"/>
                    </a:lnTo>
                    <a:lnTo>
                      <a:pt x="920396" y="8543"/>
                    </a:lnTo>
                    <a:lnTo>
                      <a:pt x="976740" y="3829"/>
                    </a:lnTo>
                    <a:lnTo>
                      <a:pt x="1033948" y="965"/>
                    </a:lnTo>
                    <a:lnTo>
                      <a:pt x="1091946" y="0"/>
                    </a:lnTo>
                    <a:lnTo>
                      <a:pt x="1149943" y="965"/>
                    </a:lnTo>
                    <a:lnTo>
                      <a:pt x="1207151" y="3829"/>
                    </a:lnTo>
                    <a:lnTo>
                      <a:pt x="1263495" y="8543"/>
                    </a:lnTo>
                    <a:lnTo>
                      <a:pt x="1318899" y="15059"/>
                    </a:lnTo>
                    <a:lnTo>
                      <a:pt x="1373287" y="23330"/>
                    </a:lnTo>
                    <a:lnTo>
                      <a:pt x="1426585" y="33307"/>
                    </a:lnTo>
                    <a:lnTo>
                      <a:pt x="1478717" y="44941"/>
                    </a:lnTo>
                    <a:lnTo>
                      <a:pt x="1529607" y="58186"/>
                    </a:lnTo>
                    <a:lnTo>
                      <a:pt x="1579179" y="72992"/>
                    </a:lnTo>
                    <a:lnTo>
                      <a:pt x="1627360" y="89312"/>
                    </a:lnTo>
                    <a:lnTo>
                      <a:pt x="1674072" y="107098"/>
                    </a:lnTo>
                    <a:lnTo>
                      <a:pt x="1719241" y="126300"/>
                    </a:lnTo>
                    <a:lnTo>
                      <a:pt x="1762791" y="146872"/>
                    </a:lnTo>
                    <a:lnTo>
                      <a:pt x="1804647" y="168766"/>
                    </a:lnTo>
                    <a:lnTo>
                      <a:pt x="1844734" y="191932"/>
                    </a:lnTo>
                    <a:lnTo>
                      <a:pt x="1882975" y="216323"/>
                    </a:lnTo>
                    <a:lnTo>
                      <a:pt x="1919296" y="241891"/>
                    </a:lnTo>
                    <a:lnTo>
                      <a:pt x="1953620" y="268588"/>
                    </a:lnTo>
                    <a:lnTo>
                      <a:pt x="1985874" y="296365"/>
                    </a:lnTo>
                    <a:lnTo>
                      <a:pt x="2015981" y="325175"/>
                    </a:lnTo>
                    <a:lnTo>
                      <a:pt x="2043865" y="354969"/>
                    </a:lnTo>
                    <a:lnTo>
                      <a:pt x="2069452" y="385700"/>
                    </a:lnTo>
                    <a:lnTo>
                      <a:pt x="2092665" y="417318"/>
                    </a:lnTo>
                    <a:lnTo>
                      <a:pt x="2113430" y="449777"/>
                    </a:lnTo>
                    <a:lnTo>
                      <a:pt x="2147313" y="517022"/>
                    </a:lnTo>
                    <a:lnTo>
                      <a:pt x="2170497" y="587050"/>
                    </a:lnTo>
                    <a:lnTo>
                      <a:pt x="2182378" y="659476"/>
                    </a:lnTo>
                    <a:lnTo>
                      <a:pt x="2183892" y="696468"/>
                    </a:lnTo>
                    <a:lnTo>
                      <a:pt x="2182378" y="733459"/>
                    </a:lnTo>
                    <a:lnTo>
                      <a:pt x="2170497" y="805885"/>
                    </a:lnTo>
                    <a:lnTo>
                      <a:pt x="2147313" y="875913"/>
                    </a:lnTo>
                    <a:lnTo>
                      <a:pt x="2113430" y="943158"/>
                    </a:lnTo>
                    <a:lnTo>
                      <a:pt x="2092665" y="975617"/>
                    </a:lnTo>
                    <a:lnTo>
                      <a:pt x="2069452" y="1007235"/>
                    </a:lnTo>
                    <a:lnTo>
                      <a:pt x="2043865" y="1037966"/>
                    </a:lnTo>
                    <a:lnTo>
                      <a:pt x="2015981" y="1067760"/>
                    </a:lnTo>
                    <a:lnTo>
                      <a:pt x="1985874" y="1096570"/>
                    </a:lnTo>
                    <a:lnTo>
                      <a:pt x="1953620" y="1124347"/>
                    </a:lnTo>
                    <a:lnTo>
                      <a:pt x="1919296" y="1151044"/>
                    </a:lnTo>
                    <a:lnTo>
                      <a:pt x="1882975" y="1176612"/>
                    </a:lnTo>
                    <a:lnTo>
                      <a:pt x="1844734" y="1201003"/>
                    </a:lnTo>
                    <a:lnTo>
                      <a:pt x="1804647" y="1224169"/>
                    </a:lnTo>
                    <a:lnTo>
                      <a:pt x="1762791" y="1246063"/>
                    </a:lnTo>
                    <a:lnTo>
                      <a:pt x="1719241" y="1266635"/>
                    </a:lnTo>
                    <a:lnTo>
                      <a:pt x="1674072" y="1285837"/>
                    </a:lnTo>
                    <a:lnTo>
                      <a:pt x="1627360" y="1303623"/>
                    </a:lnTo>
                    <a:lnTo>
                      <a:pt x="1579179" y="1319943"/>
                    </a:lnTo>
                    <a:lnTo>
                      <a:pt x="1529607" y="1334749"/>
                    </a:lnTo>
                    <a:lnTo>
                      <a:pt x="1478717" y="1347994"/>
                    </a:lnTo>
                    <a:lnTo>
                      <a:pt x="1426585" y="1359628"/>
                    </a:lnTo>
                    <a:lnTo>
                      <a:pt x="1373287" y="1369605"/>
                    </a:lnTo>
                    <a:lnTo>
                      <a:pt x="1318899" y="1377876"/>
                    </a:lnTo>
                    <a:lnTo>
                      <a:pt x="1263495" y="1384392"/>
                    </a:lnTo>
                    <a:lnTo>
                      <a:pt x="1207151" y="1389106"/>
                    </a:lnTo>
                    <a:lnTo>
                      <a:pt x="1149943" y="1391970"/>
                    </a:lnTo>
                    <a:lnTo>
                      <a:pt x="1091946" y="1392936"/>
                    </a:lnTo>
                    <a:lnTo>
                      <a:pt x="1033948" y="1391970"/>
                    </a:lnTo>
                    <a:lnTo>
                      <a:pt x="976740" y="1389106"/>
                    </a:lnTo>
                    <a:lnTo>
                      <a:pt x="920396" y="1384392"/>
                    </a:lnTo>
                    <a:lnTo>
                      <a:pt x="864992" y="1377876"/>
                    </a:lnTo>
                    <a:lnTo>
                      <a:pt x="810604" y="1369605"/>
                    </a:lnTo>
                    <a:lnTo>
                      <a:pt x="757306" y="1359628"/>
                    </a:lnTo>
                    <a:lnTo>
                      <a:pt x="705174" y="1347994"/>
                    </a:lnTo>
                    <a:lnTo>
                      <a:pt x="654284" y="1334749"/>
                    </a:lnTo>
                    <a:lnTo>
                      <a:pt x="604712" y="1319943"/>
                    </a:lnTo>
                    <a:lnTo>
                      <a:pt x="556531" y="1303623"/>
                    </a:lnTo>
                    <a:lnTo>
                      <a:pt x="509819" y="1285837"/>
                    </a:lnTo>
                    <a:lnTo>
                      <a:pt x="464650" y="1266635"/>
                    </a:lnTo>
                    <a:lnTo>
                      <a:pt x="421100" y="1246063"/>
                    </a:lnTo>
                    <a:lnTo>
                      <a:pt x="379244" y="1224169"/>
                    </a:lnTo>
                    <a:lnTo>
                      <a:pt x="339157" y="1201003"/>
                    </a:lnTo>
                    <a:lnTo>
                      <a:pt x="300916" y="1176612"/>
                    </a:lnTo>
                    <a:lnTo>
                      <a:pt x="264595" y="1151044"/>
                    </a:lnTo>
                    <a:lnTo>
                      <a:pt x="230271" y="1124347"/>
                    </a:lnTo>
                    <a:lnTo>
                      <a:pt x="198017" y="1096570"/>
                    </a:lnTo>
                    <a:lnTo>
                      <a:pt x="167910" y="1067760"/>
                    </a:lnTo>
                    <a:lnTo>
                      <a:pt x="140026" y="1037966"/>
                    </a:lnTo>
                    <a:lnTo>
                      <a:pt x="114439" y="1007235"/>
                    </a:lnTo>
                    <a:lnTo>
                      <a:pt x="91226" y="975617"/>
                    </a:lnTo>
                    <a:lnTo>
                      <a:pt x="70461" y="943158"/>
                    </a:lnTo>
                    <a:lnTo>
                      <a:pt x="36578" y="875913"/>
                    </a:lnTo>
                    <a:lnTo>
                      <a:pt x="13394" y="805885"/>
                    </a:lnTo>
                    <a:lnTo>
                      <a:pt x="1513" y="733459"/>
                    </a:lnTo>
                    <a:lnTo>
                      <a:pt x="0" y="696468"/>
                    </a:lnTo>
                    <a:close/>
                  </a:path>
                </a:pathLst>
              </a:custGeom>
              <a:solidFill>
                <a:srgbClr val="B1B3B4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de-DE" sz="18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Further </a:t>
                </a:r>
                <a:r>
                  <a:rPr lang="de-DE" sz="1800" b="0" i="0" u="none" strike="noStrike" cap="none" dirty="0" err="1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research</a:t>
                </a:r>
                <a:r>
                  <a:rPr lang="de-DE" sz="18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 </a:t>
                </a:r>
                <a:endParaRPr sz="18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de-DE" sz="1800" b="0" i="0" u="none" strike="noStrike" cap="none" dirty="0" err="1">
                    <a:solidFill>
                      <a:schemeClr val="lt1"/>
                    </a:solidFill>
                    <a:latin typeface="Fira Sans" panose="020B0503050000020004" pitchFamily="34" charset="0"/>
                    <a:ea typeface="Quattrocento Sans"/>
                    <a:cs typeface="Quattrocento Sans"/>
                    <a:sym typeface="Quattrocento Sans"/>
                  </a:rPr>
                  <a:t>domain</a:t>
                </a:r>
                <a:endParaRPr sz="18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61" name="Google Shape;708;p18"/>
              <p:cNvSpPr/>
              <p:nvPr/>
            </p:nvSpPr>
            <p:spPr>
              <a:xfrm>
                <a:off x="9788820" y="2785694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62" name="Google Shape;709;p18"/>
              <p:cNvSpPr/>
              <p:nvPr/>
            </p:nvSpPr>
            <p:spPr>
              <a:xfrm>
                <a:off x="10657699" y="2573129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63" name="Google Shape;710;p18"/>
              <p:cNvSpPr/>
              <p:nvPr/>
            </p:nvSpPr>
            <p:spPr>
              <a:xfrm>
                <a:off x="11462378" y="2985909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64" name="Google Shape;711;p18"/>
              <p:cNvSpPr/>
              <p:nvPr/>
            </p:nvSpPr>
            <p:spPr>
              <a:xfrm>
                <a:off x="11374575" y="3838697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65" name="Google Shape;712;p18"/>
              <p:cNvSpPr/>
              <p:nvPr/>
            </p:nvSpPr>
            <p:spPr>
              <a:xfrm>
                <a:off x="10460618" y="4061731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66" name="Google Shape;713;p18"/>
              <p:cNvSpPr/>
              <p:nvPr/>
            </p:nvSpPr>
            <p:spPr>
              <a:xfrm>
                <a:off x="9447093" y="3767799"/>
                <a:ext cx="550800" cy="473100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A7C637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de-DE" sz="1200" b="0" i="0" u="none" strike="noStrike" cap="none" dirty="0">
                    <a:solidFill>
                      <a:schemeClr val="lt1"/>
                    </a:solidFill>
                    <a:latin typeface="Fira Sans" panose="020B0503050000020004" pitchFamily="34" charset="0"/>
                    <a:ea typeface="Karla"/>
                    <a:cs typeface="Karla"/>
                    <a:sym typeface="Karla"/>
                  </a:rPr>
                  <a:t>UC</a:t>
                </a:r>
                <a:endParaRPr sz="1200" b="0" i="0" u="none" strike="noStrike" cap="none" dirty="0">
                  <a:solidFill>
                    <a:schemeClr val="lt1"/>
                  </a:solidFill>
                  <a:latin typeface="Fira Sans" panose="020B0503050000020004" pitchFamily="34" charset="0"/>
                  <a:ea typeface="Karla"/>
                  <a:cs typeface="Karla"/>
                  <a:sym typeface="Karl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54396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8656721" cy="1131661"/>
          </a:xfrm>
        </p:spPr>
        <p:txBody>
          <a:bodyPr/>
          <a:lstStyle/>
          <a:p>
            <a:r>
              <a:rPr lang="de-DE" sz="2800" dirty="0"/>
              <a:t>Outcomes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09.12.2024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15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sp>
        <p:nvSpPr>
          <p:cNvPr id="7" name="Google Shape;733;p19"/>
          <p:cNvSpPr/>
          <p:nvPr/>
        </p:nvSpPr>
        <p:spPr>
          <a:xfrm>
            <a:off x="207190" y="1433323"/>
            <a:ext cx="9105900" cy="4214541"/>
          </a:xfrm>
          <a:prstGeom prst="round2DiagRect">
            <a:avLst>
              <a:gd name="adj1" fmla="val 3837"/>
              <a:gd name="adj2" fmla="val 0"/>
            </a:avLst>
          </a:prstGeom>
          <a:solidFill>
            <a:schemeClr val="lt1"/>
          </a:solidFill>
          <a:ln w="254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non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/>
          </a:p>
        </p:txBody>
      </p:sp>
      <p:sp>
        <p:nvSpPr>
          <p:cNvPr id="8" name="Google Shape;741;p19"/>
          <p:cNvSpPr txBox="1"/>
          <p:nvPr/>
        </p:nvSpPr>
        <p:spPr>
          <a:xfrm>
            <a:off x="8553627" y="3272421"/>
            <a:ext cx="883447" cy="50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50" b="1" i="0" u="none" strike="noStrike" cap="none" dirty="0" err="1" smtClean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FAIRagro</a:t>
            </a:r>
            <a:r>
              <a:rPr lang="de-DE" sz="1050" b="1" i="0" u="none" strike="noStrike" cap="none" dirty="0" smtClean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PORTAL</a:t>
            </a:r>
            <a:endParaRPr sz="1050" b="1" i="0" u="none" strike="noStrike" cap="none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9" name="Google Shape;742;p19"/>
          <p:cNvCxnSpPr/>
          <p:nvPr/>
        </p:nvCxnSpPr>
        <p:spPr>
          <a:xfrm>
            <a:off x="8662752" y="1542614"/>
            <a:ext cx="154" cy="410525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</p:cxnSp>
      <p:grpSp>
        <p:nvGrpSpPr>
          <p:cNvPr id="10" name="Google Shape;745;p19"/>
          <p:cNvGrpSpPr/>
          <p:nvPr/>
        </p:nvGrpSpPr>
        <p:grpSpPr>
          <a:xfrm>
            <a:off x="520390" y="1905893"/>
            <a:ext cx="7934056" cy="1262985"/>
            <a:chOff x="520390" y="1905893"/>
            <a:chExt cx="7934056" cy="1262985"/>
          </a:xfrm>
          <a:solidFill>
            <a:srgbClr val="A7C637"/>
          </a:solidFill>
        </p:grpSpPr>
        <p:sp>
          <p:nvSpPr>
            <p:cNvPr id="11" name="Google Shape;746;p19"/>
            <p:cNvSpPr/>
            <p:nvPr/>
          </p:nvSpPr>
          <p:spPr>
            <a:xfrm>
              <a:off x="520390" y="1932878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1</a:t>
              </a:r>
              <a:r>
                <a:rPr lang="de-DE" sz="1600" i="0" u="none" strike="noStrike" cap="none" baseline="300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st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600" i="0" u="none" strike="noStrike" cap="none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and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2</a:t>
              </a:r>
              <a:r>
                <a:rPr lang="de-DE" sz="1600" i="0" u="none" strike="noStrike" cap="none" baseline="300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nd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600" i="0" u="none" strike="noStrike" cap="none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level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endParaRPr sz="1600" i="0" u="none" strike="noStrike" cap="none"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i="0" u="none" strike="noStrike" cap="none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support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endParaRPr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Data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stewards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,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helpdesk</a:t>
              </a:r>
              <a:endParaRPr sz="1600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" name="Google Shape;747;p19"/>
            <p:cNvSpPr/>
            <p:nvPr/>
          </p:nvSpPr>
          <p:spPr>
            <a:xfrm>
              <a:off x="3243819" y="1932877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Training</a:t>
              </a:r>
              <a:endParaRPr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Education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materials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,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training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concepts</a:t>
              </a:r>
              <a:endParaRPr sz="1600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" name="Google Shape;748;p19"/>
            <p:cNvSpPr/>
            <p:nvPr/>
          </p:nvSpPr>
          <p:spPr>
            <a:xfrm>
              <a:off x="5927546" y="1905893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Cultural </a:t>
              </a:r>
              <a:r>
                <a:rPr lang="de-DE" sz="1600" i="0" u="none" strike="noStrike" cap="none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change</a:t>
              </a:r>
              <a:r>
                <a:rPr lang="de-DE" sz="16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Roadshows,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conferences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,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workshops</a:t>
              </a:r>
              <a:endParaRPr sz="1400" i="0" u="none" strike="noStrike" cap="none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4" name="Google Shape;749;p19"/>
          <p:cNvGrpSpPr/>
          <p:nvPr/>
        </p:nvGrpSpPr>
        <p:grpSpPr>
          <a:xfrm>
            <a:off x="479112" y="4023997"/>
            <a:ext cx="7934056" cy="1262985"/>
            <a:chOff x="520390" y="1905893"/>
            <a:chExt cx="7934056" cy="1262985"/>
          </a:xfrm>
          <a:solidFill>
            <a:srgbClr val="A7C637"/>
          </a:solidFill>
        </p:grpSpPr>
        <p:sp>
          <p:nvSpPr>
            <p:cNvPr id="15" name="Google Shape;750;p19"/>
            <p:cNvSpPr/>
            <p:nvPr/>
          </p:nvSpPr>
          <p:spPr>
            <a:xfrm>
              <a:off x="520390" y="1932878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Search &amp; </a:t>
              </a:r>
              <a:r>
                <a:rPr lang="de-DE" sz="1600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inventory</a:t>
              </a:r>
              <a:endParaRPr sz="1600"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Networked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RDIs;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interlinking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existing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RDIs, </a:t>
              </a:r>
              <a:r>
                <a:rPr lang="de-DE" sz="1400" i="0" u="none" strike="noStrike" cap="none" dirty="0" smtClean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NFDI-RDC</a:t>
              </a:r>
              <a:endParaRPr sz="1400" i="0" u="none" strike="noStrike" cap="none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" name="Google Shape;751;p19"/>
            <p:cNvSpPr/>
            <p:nvPr/>
          </p:nvSpPr>
          <p:spPr>
            <a:xfrm>
              <a:off x="3243819" y="1932877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de-DE" sz="1600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Reproducible</a:t>
              </a:r>
              <a:r>
                <a:rPr lang="de-DE" sz="16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600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science</a:t>
              </a:r>
              <a:endParaRPr sz="1600"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Scientific Workflow Infrastructure</a:t>
              </a:r>
              <a:endParaRPr sz="1600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7" name="Google Shape;752;p19"/>
            <p:cNvSpPr/>
            <p:nvPr/>
          </p:nvSpPr>
          <p:spPr>
            <a:xfrm>
              <a:off x="5927546" y="1905893"/>
              <a:ext cx="2526900" cy="12360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917A"/>
            </a:solidFill>
            <a:ln w="254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6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Data </a:t>
              </a:r>
              <a:r>
                <a:rPr lang="de-DE" sz="1600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quality</a:t>
              </a:r>
              <a:r>
                <a:rPr lang="de-DE" sz="1600" dirty="0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 &amp; </a:t>
              </a:r>
              <a:r>
                <a:rPr lang="de-DE" sz="1600" dirty="0" err="1">
                  <a:solidFill>
                    <a:schemeClr val="bg1"/>
                  </a:solidFill>
                  <a:latin typeface="Fira Sans Medium" panose="020B0603050000020004" pitchFamily="34" charset="0"/>
                  <a:ea typeface="Quattrocento Sans"/>
                  <a:cs typeface="Quattrocento Sans"/>
                  <a:sym typeface="Quattrocento Sans"/>
                </a:rPr>
                <a:t>plausibility</a:t>
              </a:r>
              <a:endParaRPr sz="1600" dirty="0">
                <a:solidFill>
                  <a:schemeClr val="bg1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Improve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data</a:t>
              </a:r>
              <a:r>
                <a:rPr lang="de-DE" sz="1400" i="0" u="none" strike="noStrike" cap="none" dirty="0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1400" i="0" u="none" strike="noStrike" cap="none" dirty="0" err="1">
                  <a:solidFill>
                    <a:schemeClr val="bg1"/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assessment</a:t>
              </a:r>
              <a:endParaRPr sz="1600" dirty="0">
                <a:solidFill>
                  <a:schemeClr val="bg1"/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8" name="Google Shape;753;p19"/>
          <p:cNvGrpSpPr/>
          <p:nvPr/>
        </p:nvGrpSpPr>
        <p:grpSpPr>
          <a:xfrm>
            <a:off x="419182" y="1433324"/>
            <a:ext cx="4940700" cy="2419069"/>
            <a:chOff x="307521" y="1405404"/>
            <a:chExt cx="4940700" cy="2419069"/>
          </a:xfrm>
        </p:grpSpPr>
        <p:sp>
          <p:nvSpPr>
            <p:cNvPr id="19" name="Google Shape;754;p19"/>
            <p:cNvSpPr/>
            <p:nvPr/>
          </p:nvSpPr>
          <p:spPr>
            <a:xfrm>
              <a:off x="307521" y="1405404"/>
              <a:ext cx="4940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Support,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guide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and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train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the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community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endParaRPr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</a:endParaRPr>
            </a:p>
          </p:txBody>
        </p:sp>
        <p:sp>
          <p:nvSpPr>
            <p:cNvPr id="20" name="Google Shape;755;p19"/>
            <p:cNvSpPr/>
            <p:nvPr/>
          </p:nvSpPr>
          <p:spPr>
            <a:xfrm>
              <a:off x="307521" y="3424273"/>
              <a:ext cx="4445984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r>
                <a:rPr lang="de-DE" sz="2000" dirty="0">
                  <a:solidFill>
                    <a:srgbClr val="B1B3B4"/>
                  </a:solidFill>
                  <a:latin typeface="Fira Sans" panose="020B0503050000020004" pitchFamily="34" charset="0"/>
                  <a:sym typeface="Quattrocento Sans"/>
                </a:rPr>
                <a:t> 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Infrastructure-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based</a:t>
              </a:r>
              <a:r>
                <a:rPr lang="de-DE" sz="2000" dirty="0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 </a:t>
              </a:r>
              <a:r>
                <a:rPr lang="de-DE" sz="2000" dirty="0" err="1">
                  <a:solidFill>
                    <a:schemeClr val="bg1">
                      <a:lumMod val="50000"/>
                    </a:schemeClr>
                  </a:solidFill>
                  <a:latin typeface="Fira Sans" panose="020B0503050000020004" pitchFamily="34" charset="0"/>
                  <a:ea typeface="Quattrocento Sans"/>
                  <a:cs typeface="Quattrocento Sans"/>
                  <a:sym typeface="Quattrocento Sans"/>
                </a:rPr>
                <a:t>services</a:t>
              </a:r>
              <a:endParaRPr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</a:endParaRPr>
            </a:p>
          </p:txBody>
        </p:sp>
      </p:grpSp>
      <p:sp>
        <p:nvSpPr>
          <p:cNvPr id="21" name="Google Shape;333;p11"/>
          <p:cNvSpPr/>
          <p:nvPr/>
        </p:nvSpPr>
        <p:spPr>
          <a:xfrm>
            <a:off x="9708489" y="1679361"/>
            <a:ext cx="2056500" cy="3821002"/>
          </a:xfrm>
          <a:prstGeom prst="round2DiagRect">
            <a:avLst>
              <a:gd name="adj1" fmla="val 9368"/>
              <a:gd name="adj2" fmla="val 0"/>
            </a:avLst>
          </a:prstGeom>
          <a:solidFill>
            <a:srgbClr val="A7C63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414143"/>
              </a:solidFill>
              <a:latin typeface="Fira Sans" panose="020B05030500000200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22" name="Google Shape;336;p11"/>
          <p:cNvSpPr txBox="1"/>
          <p:nvPr/>
        </p:nvSpPr>
        <p:spPr>
          <a:xfrm>
            <a:off x="9711794" y="3096820"/>
            <a:ext cx="2053200" cy="610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i="0" u="none" strike="noStrike" cap="none" dirty="0">
                <a:solidFill>
                  <a:srgbClr val="FFFFFF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Agrosystem</a:t>
            </a:r>
            <a:endParaRPr dirty="0">
              <a:latin typeface="Fira Sans Medium" panose="020B0603050000020004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i="0" u="none" strike="noStrike" cap="none" dirty="0" err="1">
                <a:solidFill>
                  <a:srgbClr val="FFFFFF"/>
                </a:solidFill>
                <a:latin typeface="Fira Sans Medium" panose="020B0603050000020004" pitchFamily="34" charset="0"/>
                <a:ea typeface="Quattrocento Sans"/>
                <a:cs typeface="Quattrocento Sans"/>
                <a:sym typeface="Quattrocento Sans"/>
              </a:rPr>
              <a:t>community</a:t>
            </a:r>
            <a:endParaRPr sz="1200" i="0" u="none" strike="noStrike" cap="none" dirty="0">
              <a:solidFill>
                <a:srgbClr val="FFFFFF"/>
              </a:solidFill>
              <a:latin typeface="Fira Sans Medium" panose="020B06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3" name="Google Shape;335;p11"/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10201287" y="4063798"/>
            <a:ext cx="1042470" cy="673385"/>
          </a:xfrm>
          <a:prstGeom prst="rect">
            <a:avLst/>
          </a:prstGeom>
          <a:solidFill>
            <a:srgbClr val="A7C637"/>
          </a:solidFill>
          <a:ln>
            <a:noFill/>
          </a:ln>
        </p:spPr>
      </p:pic>
      <p:sp>
        <p:nvSpPr>
          <p:cNvPr id="24" name="Google Shape;743;p19"/>
          <p:cNvSpPr/>
          <p:nvPr/>
        </p:nvSpPr>
        <p:spPr>
          <a:xfrm rot="5400000">
            <a:off x="9411301" y="1815379"/>
            <a:ext cx="389400" cy="363900"/>
          </a:xfrm>
          <a:prstGeom prst="downArrow">
            <a:avLst>
              <a:gd name="adj1" fmla="val 50000"/>
              <a:gd name="adj2" fmla="val 100000"/>
            </a:avLst>
          </a:prstGeom>
          <a:solidFill>
            <a:srgbClr val="74B54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744;p19"/>
          <p:cNvSpPr/>
          <p:nvPr/>
        </p:nvSpPr>
        <p:spPr>
          <a:xfrm rot="-5400000">
            <a:off x="9297770" y="3975920"/>
            <a:ext cx="389400" cy="363900"/>
          </a:xfrm>
          <a:prstGeom prst="downArrow">
            <a:avLst>
              <a:gd name="adj1" fmla="val 50000"/>
              <a:gd name="adj2" fmla="val 100000"/>
            </a:avLst>
          </a:prstGeom>
          <a:solidFill>
            <a:srgbClr val="74B54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2014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9231" y="508802"/>
            <a:ext cx="10552430" cy="1131661"/>
          </a:xfrm>
        </p:spPr>
        <p:txBody>
          <a:bodyPr/>
          <a:lstStyle/>
          <a:p>
            <a:r>
              <a:rPr lang="en-US" sz="2600" dirty="0" smtClean="0"/>
              <a:t>Links </a:t>
            </a:r>
            <a:r>
              <a:rPr lang="en-US" sz="2600" dirty="0"/>
              <a:t>to (inter-)national networks, institutions and programs</a:t>
            </a:r>
            <a:endParaRPr lang="de-DE" sz="2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B880-ACFC-4763-9A78-05846C8079AA}" type="datetime1">
              <a:rPr lang="de-DE" smtClean="0"/>
              <a:t>09.12.2024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16</a:t>
            </a:fld>
            <a:endParaRPr lang="de-DE" dirty="0"/>
          </a:p>
        </p:txBody>
      </p:sp>
      <p:sp>
        <p:nvSpPr>
          <p:cNvPr id="70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4038600" y="631553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1200" dirty="0">
                <a:solidFill>
                  <a:srgbClr val="74B549"/>
                </a:solidFill>
              </a:rPr>
              <a:t>www.fairagro.net</a:t>
            </a:r>
          </a:p>
        </p:txBody>
      </p:sp>
      <p:grpSp>
        <p:nvGrpSpPr>
          <p:cNvPr id="9" name="Google Shape;794;p21"/>
          <p:cNvGrpSpPr/>
          <p:nvPr/>
        </p:nvGrpSpPr>
        <p:grpSpPr>
          <a:xfrm>
            <a:off x="260475" y="2347759"/>
            <a:ext cx="11671066" cy="2706600"/>
            <a:chOff x="366529" y="1354299"/>
            <a:chExt cx="11459073" cy="2706600"/>
          </a:xfrm>
        </p:grpSpPr>
        <p:sp>
          <p:nvSpPr>
            <p:cNvPr id="38" name="Google Shape;795;p21"/>
            <p:cNvSpPr/>
            <p:nvPr/>
          </p:nvSpPr>
          <p:spPr>
            <a:xfrm>
              <a:off x="6994402" y="1354299"/>
              <a:ext cx="4831200" cy="2706600"/>
            </a:xfrm>
            <a:prstGeom prst="round2DiagRect">
              <a:avLst>
                <a:gd name="adj1" fmla="val 7563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rgbClr val="A7C63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796;p21"/>
            <p:cNvSpPr/>
            <p:nvPr/>
          </p:nvSpPr>
          <p:spPr>
            <a:xfrm>
              <a:off x="366529" y="1354299"/>
              <a:ext cx="4831200" cy="2706600"/>
            </a:xfrm>
            <a:prstGeom prst="round2DiagRect">
              <a:avLst>
                <a:gd name="adj1" fmla="val 7563"/>
                <a:gd name="adj2" fmla="val 0"/>
              </a:avLst>
            </a:prstGeom>
            <a:solidFill>
              <a:schemeClr val="lt1"/>
            </a:solidFill>
            <a:ln w="25400" cap="flat" cmpd="sng">
              <a:solidFill>
                <a:srgbClr val="A7C63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Fira Sans" panose="020B0503050000020004" pitchFamily="34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" name="Google Shape;797;p21"/>
          <p:cNvGrpSpPr/>
          <p:nvPr/>
        </p:nvGrpSpPr>
        <p:grpSpPr>
          <a:xfrm>
            <a:off x="469889" y="3141576"/>
            <a:ext cx="4496755" cy="1787574"/>
            <a:chOff x="6481670" y="1895215"/>
            <a:chExt cx="5333596" cy="2120240"/>
          </a:xfrm>
        </p:grpSpPr>
        <p:pic>
          <p:nvPicPr>
            <p:cNvPr id="23" name="Google Shape;798;p21"/>
            <p:cNvPicPr preferRelativeResize="0"/>
            <p:nvPr/>
          </p:nvPicPr>
          <p:blipFill rotWithShape="1">
            <a:blip r:embed="rId2">
              <a:alphaModFix/>
            </a:blip>
            <a:srcRect l="27214" t="7335" r="27022" b="9490"/>
            <a:stretch/>
          </p:blipFill>
          <p:spPr>
            <a:xfrm>
              <a:off x="11027558" y="1968425"/>
              <a:ext cx="668595" cy="7570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Google Shape;799;p2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223116" y="3205653"/>
              <a:ext cx="1077379" cy="2348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800;p2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169661" y="2763601"/>
              <a:ext cx="1731831" cy="3724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801;p2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313069" y="3637806"/>
              <a:ext cx="730749" cy="1745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802;p21" descr="GLTEN Logo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618684" y="2707400"/>
              <a:ext cx="1167344" cy="6284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803;p21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9256239" y="1895215"/>
              <a:ext cx="1193279" cy="4306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804;p21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223522" y="3370113"/>
              <a:ext cx="585337" cy="5225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Google Shape;805;p21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6481670" y="3554630"/>
              <a:ext cx="1302092" cy="460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" name="Google Shape;806;p21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0070932" y="3618310"/>
              <a:ext cx="932939" cy="2167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Google Shape;807;p21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1177285" y="3592686"/>
              <a:ext cx="595200" cy="21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" name="Google Shape;808;p21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7941957" y="2616290"/>
              <a:ext cx="982733" cy="6177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" name="Google Shape;809;p21"/>
            <p:cNvPicPr preferRelativeResize="0"/>
            <p:nvPr/>
          </p:nvPicPr>
          <p:blipFill rotWithShape="1">
            <a:blip r:embed="rId13">
              <a:alphaModFix/>
            </a:blip>
            <a:srcRect l="24101" t="4797" r="28556" b="10298"/>
            <a:stretch/>
          </p:blipFill>
          <p:spPr>
            <a:xfrm>
              <a:off x="6973552" y="1927067"/>
              <a:ext cx="591452" cy="5687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Google Shape;810;p21" descr="agmiporg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7759696" y="1970453"/>
              <a:ext cx="829632" cy="3874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" name="Google Shape;811;p21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7644495" y="3409239"/>
              <a:ext cx="553238" cy="5685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" name="Google Shape;812;p21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11171731" y="2865619"/>
              <a:ext cx="643535" cy="39594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" name="Google Shape;813;p21"/>
          <p:cNvSpPr/>
          <p:nvPr/>
        </p:nvSpPr>
        <p:spPr>
          <a:xfrm>
            <a:off x="260479" y="2347759"/>
            <a:ext cx="4914300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Agrosystem </a:t>
            </a:r>
            <a:r>
              <a:rPr lang="de-DE" sz="2000" b="0" i="0" u="none" strike="noStrike" cap="none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related</a:t>
            </a:r>
            <a:r>
              <a:rPr lang="de-DE" sz="20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b="0" i="0" u="none" strike="noStrike" cap="none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networks</a:t>
            </a:r>
            <a:r>
              <a:rPr lang="de-DE" sz="20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, </a:t>
            </a:r>
            <a:br>
              <a:rPr lang="de-DE" sz="20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r>
              <a:rPr lang="de-DE" sz="2000" b="0" i="0" u="none" strike="noStrike" cap="none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institutions</a:t>
            </a:r>
            <a:r>
              <a:rPr lang="de-DE" sz="20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b="0" i="0" u="none" strike="noStrike" cap="none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and</a:t>
            </a:r>
            <a:r>
              <a:rPr lang="de-DE" sz="20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b="0" i="0" u="none" strike="noStrike" cap="none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programs</a:t>
            </a:r>
            <a:endParaRPr sz="2000" b="0" i="0" u="none" strike="noStrike" cap="none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12" name="Google Shape;814;p21"/>
          <p:cNvGrpSpPr/>
          <p:nvPr/>
        </p:nvGrpSpPr>
        <p:grpSpPr>
          <a:xfrm>
            <a:off x="7318338" y="3422688"/>
            <a:ext cx="4325689" cy="1160794"/>
            <a:chOff x="6558323" y="4852552"/>
            <a:chExt cx="5130695" cy="1376817"/>
          </a:xfrm>
        </p:grpSpPr>
        <p:pic>
          <p:nvPicPr>
            <p:cNvPr id="14" name="Google Shape;815;p21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9807536" y="5645016"/>
              <a:ext cx="866813" cy="4885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816;p21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9025655" y="4911349"/>
              <a:ext cx="1108652" cy="324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Google Shape;817;p21" descr="https://tse1.mm.bing.net/th?id=OIP.CWnutRMHHKwOoGeUsH2JgAHaG0&amp;pid=Api"/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6558323" y="5612243"/>
              <a:ext cx="580190" cy="617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Google Shape;818;p21" descr="https://www.rd-alliance.org/sites/all/themes/rdafour/logo.png"/>
            <p:cNvPicPr preferRelativeResize="0"/>
            <p:nvPr/>
          </p:nvPicPr>
          <p:blipFill rotWithShape="1">
            <a:blip r:embed="rId20">
              <a:alphaModFix/>
            </a:blip>
            <a:srcRect/>
            <a:stretch/>
          </p:blipFill>
          <p:spPr>
            <a:xfrm>
              <a:off x="7496331" y="5686315"/>
              <a:ext cx="755763" cy="4689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819;p21" descr="https://upload.wikimedia.org/wikipedia/commons/a/a4/DataCite_logo.png"/>
            <p:cNvPicPr preferRelativeResize="0"/>
            <p:nvPr/>
          </p:nvPicPr>
          <p:blipFill rotWithShape="1">
            <a:blip r:embed="rId21">
              <a:alphaModFix/>
            </a:blip>
            <a:srcRect/>
            <a:stretch/>
          </p:blipFill>
          <p:spPr>
            <a:xfrm>
              <a:off x="10932516" y="5472726"/>
              <a:ext cx="756502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oogle Shape;820;p21" descr="Home"/>
            <p:cNvPicPr preferRelativeResize="0"/>
            <p:nvPr/>
          </p:nvPicPr>
          <p:blipFill rotWithShape="1">
            <a:blip r:embed="rId22">
              <a:alphaModFix/>
            </a:blip>
            <a:srcRect/>
            <a:stretch/>
          </p:blipFill>
          <p:spPr>
            <a:xfrm>
              <a:off x="10448200" y="4852552"/>
              <a:ext cx="1240818" cy="46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821;p21"/>
            <p:cNvPicPr preferRelativeResize="0"/>
            <p:nvPr/>
          </p:nvPicPr>
          <p:blipFill rotWithShape="1">
            <a:blip r:embed="rId23">
              <a:alphaModFix/>
            </a:blip>
            <a:srcRect/>
            <a:stretch/>
          </p:blipFill>
          <p:spPr>
            <a:xfrm>
              <a:off x="7758378" y="4855551"/>
              <a:ext cx="1076603" cy="54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822;p21"/>
            <p:cNvPicPr preferRelativeResize="0"/>
            <p:nvPr/>
          </p:nvPicPr>
          <p:blipFill rotWithShape="1">
            <a:blip r:embed="rId24">
              <a:alphaModFix/>
            </a:blip>
            <a:srcRect/>
            <a:stretch/>
          </p:blipFill>
          <p:spPr>
            <a:xfrm>
              <a:off x="6899176" y="4898939"/>
              <a:ext cx="626288" cy="46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823;p21"/>
            <p:cNvPicPr preferRelativeResize="0"/>
            <p:nvPr/>
          </p:nvPicPr>
          <p:blipFill rotWithShape="1">
            <a:blip r:embed="rId25">
              <a:alphaModFix/>
            </a:blip>
            <a:srcRect/>
            <a:stretch/>
          </p:blipFill>
          <p:spPr>
            <a:xfrm>
              <a:off x="8533473" y="5675034"/>
              <a:ext cx="1046508" cy="45850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" name="Google Shape;824;p21"/>
          <p:cNvSpPr/>
          <p:nvPr/>
        </p:nvSpPr>
        <p:spPr>
          <a:xfrm>
            <a:off x="7017325" y="2347759"/>
            <a:ext cx="4914300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Research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data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managements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 (RDM) </a:t>
            </a:r>
            <a:br>
              <a:rPr lang="de-DE" sz="2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</a:b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Quattrocento Sans"/>
                <a:cs typeface="Quattrocento Sans"/>
                <a:sym typeface="Quattrocento Sans"/>
              </a:rPr>
              <a:t>networks</a:t>
            </a:r>
            <a:endParaRPr sz="200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0" name="Google Shape;827;p21"/>
          <p:cNvSpPr/>
          <p:nvPr/>
        </p:nvSpPr>
        <p:spPr>
          <a:xfrm>
            <a:off x="260641" y="5485271"/>
            <a:ext cx="11670900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 b="1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To</a:t>
            </a:r>
            <a:r>
              <a:rPr lang="de-DE" sz="2000" b="1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2000" b="1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develop</a:t>
            </a:r>
            <a:r>
              <a:rPr lang="de-DE" sz="2000" b="1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2000" b="1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next</a:t>
            </a:r>
            <a:r>
              <a:rPr lang="de-DE" sz="2000" b="1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gen agrosystem RDM   </a:t>
            </a:r>
            <a:r>
              <a:rPr lang="de-DE" sz="2000" b="1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</a:rPr>
              <a:t>→</a:t>
            </a:r>
            <a:r>
              <a:rPr lang="de-DE" sz="2000" b="1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  </a:t>
            </a:r>
            <a:r>
              <a:rPr lang="de-DE" sz="2000" b="1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to</a:t>
            </a:r>
            <a:r>
              <a:rPr lang="de-DE" sz="2000" b="1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</a:t>
            </a:r>
            <a:r>
              <a:rPr lang="de-DE" sz="2000" b="1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advance</a:t>
            </a:r>
            <a:r>
              <a:rPr lang="de-DE" sz="2000" b="1" dirty="0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 agrosystem </a:t>
            </a:r>
            <a:r>
              <a:rPr lang="de-DE" sz="2000" b="1" dirty="0" err="1">
                <a:solidFill>
                  <a:srgbClr val="74B549"/>
                </a:solidFill>
                <a:latin typeface="Fira Sans" panose="020B0503050000020004" pitchFamily="34" charset="0"/>
                <a:ea typeface="+mj-ea"/>
                <a:cs typeface="+mj-cs"/>
                <a:sym typeface="Quattrocento Sans"/>
              </a:rPr>
              <a:t>research</a:t>
            </a:r>
            <a:endParaRPr sz="2000" b="1" dirty="0">
              <a:solidFill>
                <a:srgbClr val="74B549"/>
              </a:solidFill>
              <a:latin typeface="Fira Sans" panose="020B0503050000020004" pitchFamily="34" charset="0"/>
              <a:ea typeface="+mj-ea"/>
              <a:cs typeface="+mj-cs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600"/>
          <a:stretch/>
        </p:blipFill>
        <p:spPr>
          <a:xfrm>
            <a:off x="5530311" y="3122046"/>
            <a:ext cx="1227221" cy="1124805"/>
          </a:xfrm>
          <a:prstGeom prst="rect">
            <a:avLst/>
          </a:prstGeom>
        </p:spPr>
      </p:pic>
      <p:cxnSp>
        <p:nvCxnSpPr>
          <p:cNvPr id="41" name="Gerader Verbinder 40"/>
          <p:cNvCxnSpPr/>
          <p:nvPr/>
        </p:nvCxnSpPr>
        <p:spPr>
          <a:xfrm flipH="1" flipV="1">
            <a:off x="6120763" y="2881982"/>
            <a:ext cx="1" cy="281124"/>
          </a:xfrm>
          <a:prstGeom prst="line">
            <a:avLst/>
          </a:prstGeom>
          <a:ln w="34925">
            <a:solidFill>
              <a:srgbClr val="74B549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r Verbinder 42"/>
          <p:cNvCxnSpPr/>
          <p:nvPr/>
        </p:nvCxnSpPr>
        <p:spPr>
          <a:xfrm flipH="1">
            <a:off x="5174779" y="2881982"/>
            <a:ext cx="941222" cy="0"/>
          </a:xfrm>
          <a:prstGeom prst="line">
            <a:avLst/>
          </a:prstGeom>
          <a:ln w="34925">
            <a:solidFill>
              <a:srgbClr val="74B549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rader Verbinder 45"/>
          <p:cNvCxnSpPr/>
          <p:nvPr/>
        </p:nvCxnSpPr>
        <p:spPr>
          <a:xfrm flipV="1">
            <a:off x="6605280" y="2907506"/>
            <a:ext cx="226526" cy="260925"/>
          </a:xfrm>
          <a:prstGeom prst="line">
            <a:avLst/>
          </a:prstGeom>
          <a:ln w="34925">
            <a:solidFill>
              <a:srgbClr val="74B549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Gerader Verbinder 53"/>
          <p:cNvCxnSpPr/>
          <p:nvPr/>
        </p:nvCxnSpPr>
        <p:spPr>
          <a:xfrm>
            <a:off x="6819117" y="2909887"/>
            <a:ext cx="198208" cy="0"/>
          </a:xfrm>
          <a:prstGeom prst="line">
            <a:avLst/>
          </a:prstGeom>
          <a:ln w="34925">
            <a:solidFill>
              <a:srgbClr val="74B549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Gerader Verbinder 57"/>
          <p:cNvCxnSpPr/>
          <p:nvPr/>
        </p:nvCxnSpPr>
        <p:spPr>
          <a:xfrm>
            <a:off x="6636766" y="3663844"/>
            <a:ext cx="331462" cy="2381"/>
          </a:xfrm>
          <a:prstGeom prst="line">
            <a:avLst/>
          </a:prstGeom>
          <a:ln w="34925">
            <a:solidFill>
              <a:srgbClr val="74B549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Gerader Verbinder 58"/>
          <p:cNvCxnSpPr/>
          <p:nvPr/>
        </p:nvCxnSpPr>
        <p:spPr>
          <a:xfrm flipH="1">
            <a:off x="5398712" y="4187715"/>
            <a:ext cx="178176" cy="197347"/>
          </a:xfrm>
          <a:prstGeom prst="line">
            <a:avLst/>
          </a:prstGeom>
          <a:ln w="34925">
            <a:solidFill>
              <a:srgbClr val="74B549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Gerader Verbinder 65"/>
          <p:cNvCxnSpPr/>
          <p:nvPr/>
        </p:nvCxnSpPr>
        <p:spPr>
          <a:xfrm flipH="1">
            <a:off x="5174779" y="4385062"/>
            <a:ext cx="247327" cy="0"/>
          </a:xfrm>
          <a:prstGeom prst="line">
            <a:avLst/>
          </a:prstGeom>
          <a:ln w="34925">
            <a:solidFill>
              <a:srgbClr val="74B549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733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393E3-3297-4ACC-B789-2333A1C0432E}" type="datetime1">
              <a:rPr lang="de-DE" smtClean="0"/>
              <a:t>09.12.2024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www.fairagro.net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558A-A57C-410E-8B10-0E74D37CBCBA}" type="slidenum">
              <a:rPr lang="de-DE" smtClean="0"/>
              <a:pPr/>
              <a:t>17</a:t>
            </a:fld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 err="1" smtClean="0"/>
              <a:t>Thank</a:t>
            </a:r>
            <a:r>
              <a:rPr lang="de-DE" dirty="0" smtClean="0"/>
              <a:t> </a:t>
            </a:r>
            <a:r>
              <a:rPr lang="de-DE" dirty="0" err="1" smtClean="0"/>
              <a:t>you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5746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IRagr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1123</Words>
  <Application>Microsoft Office PowerPoint</Application>
  <PresentationFormat>Breitbild</PresentationFormat>
  <Paragraphs>349</Paragraphs>
  <Slides>17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5" baseType="lpstr">
      <vt:lpstr>Arial</vt:lpstr>
      <vt:lpstr>Calibri</vt:lpstr>
      <vt:lpstr>Fira Sans</vt:lpstr>
      <vt:lpstr>Fira Sans Medium</vt:lpstr>
      <vt:lpstr>Fira Sans SemiBold</vt:lpstr>
      <vt:lpstr>Karla</vt:lpstr>
      <vt:lpstr>Quattrocento Sans</vt:lpstr>
      <vt:lpstr>FAIRagro</vt:lpstr>
      <vt:lpstr>FAIRagro in a nutshell</vt:lpstr>
      <vt:lpstr>Sustainable crop production: challenges and targets</vt:lpstr>
      <vt:lpstr>FAIRagro domain: scales, disciplines and data categories</vt:lpstr>
      <vt:lpstr>FAIRagro domain: scales, disciplines and data categories</vt:lpstr>
      <vt:lpstr>Agrosystem research: current RDM challenges</vt:lpstr>
      <vt:lpstr>Agrosystem research: current RDM challenges</vt:lpstr>
      <vt:lpstr>Our aims and current status of our community</vt:lpstr>
      <vt:lpstr>Our objectives: FAIR data for agrosystem research</vt:lpstr>
      <vt:lpstr>PowerPoint-Präsentation</vt:lpstr>
      <vt:lpstr>Agrosystem research: current RDM challenges</vt:lpstr>
      <vt:lpstr>Timeline &amp; project duration</vt:lpstr>
      <vt:lpstr>Our flagship use cases</vt:lpstr>
      <vt:lpstr>Our new use cases &amp; pilots</vt:lpstr>
      <vt:lpstr>Further development of FAIRagro</vt:lpstr>
      <vt:lpstr>Outcomes</vt:lpstr>
      <vt:lpstr>Links to (inter-)national networks, institutions and programs</vt:lpstr>
      <vt:lpstr>PowerPoint-Präsentation</vt:lpstr>
    </vt:vector>
  </TitlesOfParts>
  <Company>ZALF e.V.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Witzki, Karolina</dc:creator>
  <cp:lastModifiedBy>Kirchgessner, Oliver</cp:lastModifiedBy>
  <cp:revision>55</cp:revision>
  <dcterms:created xsi:type="dcterms:W3CDTF">2023-11-08T11:20:17Z</dcterms:created>
  <dcterms:modified xsi:type="dcterms:W3CDTF">2024-12-09T11:48:15Z</dcterms:modified>
</cp:coreProperties>
</file>