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5" r:id="rId9"/>
    <p:sldId id="265" r:id="rId10"/>
    <p:sldId id="274" r:id="rId11"/>
    <p:sldId id="277" r:id="rId12"/>
    <p:sldId id="278" r:id="rId13"/>
    <p:sldId id="281" r:id="rId14"/>
    <p:sldId id="276" r:id="rId15"/>
    <p:sldId id="279" r:id="rId16"/>
    <p:sldId id="280" r:id="rId17"/>
    <p:sldId id="267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7A"/>
    <a:srgbClr val="A7C637"/>
    <a:srgbClr val="B1B3B4"/>
    <a:srgbClr val="74B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00" d="100"/>
          <a:sy n="100" d="100"/>
        </p:scale>
        <p:origin x="816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14.10.2024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13" y="152221"/>
            <a:ext cx="2160000" cy="6027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2154"/>
            <a:ext cx="9144000" cy="2464934"/>
          </a:xfrm>
        </p:spPr>
        <p:txBody>
          <a:bodyPr anchor="b">
            <a:noAutofit/>
          </a:bodyPr>
          <a:lstStyle>
            <a:lvl1pPr algn="ctr">
              <a:defRPr sz="7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97263"/>
            <a:ext cx="9144000" cy="1328513"/>
          </a:xfrm>
        </p:spPr>
        <p:txBody>
          <a:bodyPr/>
          <a:lstStyle>
            <a:lvl1pPr marL="0" indent="0" algn="ctr">
              <a:buNone/>
              <a:defRPr sz="4000">
                <a:solidFill>
                  <a:srgbClr val="B1B3B4"/>
                </a:solidFill>
                <a:latin typeface="Fira Sans SemiBold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45967"/>
            <a:ext cx="12192000" cy="115824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91088"/>
            <a:ext cx="9144000" cy="602337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de-DE" dirty="0" smtClean="0"/>
              <a:t>Prof. Dr. Max Mustermann 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FAIRagro</a:t>
            </a:r>
            <a:r>
              <a:rPr lang="de-DE" dirty="0" smtClean="0"/>
              <a:t> </a:t>
            </a:r>
            <a:r>
              <a:rPr lang="de-DE" dirty="0" err="1" smtClean="0"/>
              <a:t>Consortium</a:t>
            </a:r>
            <a:endParaRPr lang="de-DE" dirty="0" smtClean="0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581" y="5609470"/>
            <a:ext cx="1818686" cy="590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96901" y="5396600"/>
            <a:ext cx="1090151" cy="8736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43979" y="5970760"/>
            <a:ext cx="1491695" cy="2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854455"/>
            <a:ext cx="10515600" cy="1131661"/>
          </a:xfrm>
        </p:spPr>
        <p:txBody>
          <a:bodyPr>
            <a:noAutofit/>
          </a:bodyPr>
          <a:lstStyle>
            <a:lvl1pPr>
              <a:defRPr sz="59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064773"/>
            <a:ext cx="10515600" cy="4112189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  <a:lvl2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2pPr>
            <a:lvl3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3pPr>
            <a:lvl4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4pPr>
            <a:lvl5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2" t="-4246" r="22985" b="4246"/>
          <a:stretch/>
        </p:blipFill>
        <p:spPr>
          <a:xfrm>
            <a:off x="228599" y="839016"/>
            <a:ext cx="3197328" cy="3502498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14.10.2024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41" y="4817537"/>
            <a:ext cx="11620318" cy="1435809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3322864" y="906235"/>
            <a:ext cx="8546271" cy="384911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61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14.10.2024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07" y="4822573"/>
            <a:ext cx="11620318" cy="1435809"/>
          </a:xfrm>
          <a:prstGeom prst="rect">
            <a:avLst/>
          </a:prstGeom>
        </p:spPr>
      </p:pic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228599" y="866775"/>
            <a:ext cx="11641139" cy="395579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1693" y="1694305"/>
            <a:ext cx="8268370" cy="4412581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821693" y="754063"/>
            <a:ext cx="8268370" cy="944562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dirty="0" smtClean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26145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43379-4188-4F75-ABC5-A46CF1E91FBC}" type="datetime1">
              <a:rPr lang="de-DE" smtClean="0"/>
              <a:t>14.10.2024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799941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AFBC-9B46-4097-AEA1-343CF5B4D98E}" type="datetime1">
              <a:rPr lang="de-DE" smtClean="0"/>
              <a:t>14.10.2024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26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69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14.10.2024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96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14.10.2024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BD599-2802-4034-976C-20730F30D90A}" type="datetime1">
              <a:rPr lang="de-DE" smtClean="0"/>
              <a:t>14.10.2024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017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53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276695"/>
            <a:ext cx="10515600" cy="3900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D29BE49B-2075-4D23-B6C0-C18AE46C0AE7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4B549"/>
                </a:solidFill>
              </a:defRPr>
            </a:lvl1pPr>
          </a:lstStyle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66800" y="151200"/>
            <a:ext cx="2160000" cy="60406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742176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0" r:id="rId5"/>
    <p:sldLayoutId id="214748366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58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900" kern="1200" baseline="0">
          <a:solidFill>
            <a:srgbClr val="74B549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jpeg"/><Relationship Id="rId3" Type="http://schemas.openxmlformats.org/officeDocument/2006/relationships/image" Target="../media/image53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10" Type="http://schemas.openxmlformats.org/officeDocument/2006/relationships/image" Target="../media/image60.png"/><Relationship Id="rId19" Type="http://schemas.openxmlformats.org/officeDocument/2006/relationships/image" Target="../media/image69.jp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600" dirty="0">
                <a:solidFill>
                  <a:srgbClr val="00917A"/>
                </a:solidFill>
              </a:rPr>
              <a:t>FAIRagro in a </a:t>
            </a:r>
            <a:r>
              <a:rPr lang="de-DE" sz="3600" dirty="0" err="1">
                <a:solidFill>
                  <a:srgbClr val="00917A"/>
                </a:solidFill>
              </a:rPr>
              <a:t>nutshell</a:t>
            </a:r>
            <a:endParaRPr lang="de-DE" sz="3600" dirty="0">
              <a:solidFill>
                <a:srgbClr val="00917A"/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283367" y="4186410"/>
            <a:ext cx="9954127" cy="1307015"/>
          </a:xfrm>
        </p:spPr>
        <p:txBody>
          <a:bodyPr>
            <a:normAutofit/>
          </a:bodyPr>
          <a:lstStyle/>
          <a:p>
            <a:r>
              <a:rPr lang="de-DE" sz="2000" dirty="0"/>
              <a:t>Prof. Dr. Frank Ewert </a:t>
            </a:r>
            <a:r>
              <a:rPr lang="de-DE" sz="2000" dirty="0" err="1"/>
              <a:t>and</a:t>
            </a:r>
            <a:r>
              <a:rPr lang="de-DE" sz="2000" dirty="0"/>
              <a:t> Dr. Xenia </a:t>
            </a:r>
            <a:r>
              <a:rPr lang="de-DE" sz="2000" dirty="0" smtClean="0"/>
              <a:t>Specka on behalf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FAIRagro Konsortium</a:t>
            </a:r>
            <a:endParaRPr lang="de-DE" sz="2000" dirty="0"/>
          </a:p>
          <a:p>
            <a:r>
              <a:rPr lang="en-US" sz="1800" dirty="0" smtClean="0"/>
              <a:t>Leibniz Centre </a:t>
            </a:r>
            <a:r>
              <a:rPr lang="en-US" sz="1800" dirty="0"/>
              <a:t>for Agricultural Landscape Research (ZALF)</a:t>
            </a:r>
          </a:p>
          <a:p>
            <a:endParaRPr lang="de-DE" sz="18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80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2" y="508802"/>
            <a:ext cx="8275816" cy="1131661"/>
          </a:xfrm>
        </p:spPr>
        <p:txBody>
          <a:bodyPr/>
          <a:lstStyle/>
          <a:p>
            <a:r>
              <a:rPr lang="en-US" sz="2600" dirty="0"/>
              <a:t>Sustainable crop production: challenges and targets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2</a:t>
            </a:fld>
            <a:endParaRPr lang="de-DE" dirty="0"/>
          </a:p>
        </p:txBody>
      </p:sp>
      <p:grpSp>
        <p:nvGrpSpPr>
          <p:cNvPr id="7" name="Google Shape;44;p6"/>
          <p:cNvGrpSpPr/>
          <p:nvPr/>
        </p:nvGrpSpPr>
        <p:grpSpPr>
          <a:xfrm>
            <a:off x="9529598" y="986589"/>
            <a:ext cx="2518207" cy="2367099"/>
            <a:chOff x="4517351" y="717631"/>
            <a:chExt cx="3144681" cy="2680679"/>
          </a:xfrm>
        </p:grpSpPr>
        <p:pic>
          <p:nvPicPr>
            <p:cNvPr id="8" name="Google Shape;45;p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517351" y="717631"/>
              <a:ext cx="1302085" cy="1880786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9" name="Google Shape;46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04586" y="1068753"/>
              <a:ext cx="1294579" cy="1823009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10" name="Google Shape;47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25050" y="1507965"/>
              <a:ext cx="1336982" cy="1890345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</p:grpSp>
      <p:sp>
        <p:nvSpPr>
          <p:cNvPr id="11" name="Google Shape;48;p6"/>
          <p:cNvSpPr txBox="1"/>
          <p:nvPr/>
        </p:nvSpPr>
        <p:spPr>
          <a:xfrm>
            <a:off x="345710" y="1487827"/>
            <a:ext cx="3787314" cy="2716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latin typeface="Fira Sans Medium" panose="020B0603050000020004" pitchFamily="34" charset="0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pollution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Google Shape;49;p6"/>
          <p:cNvSpPr txBox="1"/>
          <p:nvPr/>
        </p:nvSpPr>
        <p:spPr>
          <a:xfrm>
            <a:off x="4184478" y="1487827"/>
            <a:ext cx="4560569" cy="22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Targets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for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2030 </a:t>
            </a:r>
            <a:r>
              <a:rPr lang="de-DE" sz="1800" i="0" u="none" strike="noStrike" cap="none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(EU </a:t>
            </a:r>
            <a:r>
              <a:rPr lang="de-DE" sz="180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F2F </a:t>
            </a:r>
            <a:r>
              <a:rPr lang="de-DE" sz="1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Strategy</a:t>
            </a:r>
            <a:r>
              <a:rPr lang="de-DE" sz="18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chemical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pesticides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50%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nutrient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50%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fertilizer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20%)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Increase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organic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on &gt; 25%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EU´s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agricultural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land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endParaRPr sz="1600" dirty="0">
              <a:latin typeface="Fira Sans" panose="020B0503050000020004" pitchFamily="34" charset="0"/>
            </a:endParaRPr>
          </a:p>
        </p:txBody>
      </p:sp>
      <p:grpSp>
        <p:nvGrpSpPr>
          <p:cNvPr id="13" name="Google Shape;52;p6"/>
          <p:cNvGrpSpPr/>
          <p:nvPr/>
        </p:nvGrpSpPr>
        <p:grpSpPr>
          <a:xfrm>
            <a:off x="294256" y="3690795"/>
            <a:ext cx="5466588" cy="2701934"/>
            <a:chOff x="235296" y="2842243"/>
            <a:chExt cx="5778633" cy="2856162"/>
          </a:xfrm>
        </p:grpSpPr>
        <p:sp>
          <p:nvSpPr>
            <p:cNvPr id="14" name="Google Shape;53;p6"/>
            <p:cNvSpPr/>
            <p:nvPr/>
          </p:nvSpPr>
          <p:spPr>
            <a:xfrm>
              <a:off x="1342855" y="5391206"/>
              <a:ext cx="1352100" cy="307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De Vries (2021)</a:t>
              </a:r>
              <a:endParaRPr sz="11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54;p6"/>
            <p:cNvSpPr/>
            <p:nvPr/>
          </p:nvSpPr>
          <p:spPr>
            <a:xfrm>
              <a:off x="235296" y="2842243"/>
              <a:ext cx="5778633" cy="30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Nitrogen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surplus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6" name="Google Shape;55;p6"/>
          <p:cNvGrpSpPr/>
          <p:nvPr/>
        </p:nvGrpSpPr>
        <p:grpSpPr>
          <a:xfrm>
            <a:off x="6232644" y="3676881"/>
            <a:ext cx="2838928" cy="2721473"/>
            <a:chOff x="6169120" y="3218862"/>
            <a:chExt cx="2838928" cy="2721473"/>
          </a:xfrm>
        </p:grpSpPr>
        <p:grpSp>
          <p:nvGrpSpPr>
            <p:cNvPr id="17" name="Google Shape;56;p6"/>
            <p:cNvGrpSpPr/>
            <p:nvPr/>
          </p:nvGrpSpPr>
          <p:grpSpPr>
            <a:xfrm>
              <a:off x="6268271" y="3523895"/>
              <a:ext cx="2668855" cy="2126230"/>
              <a:chOff x="4658067" y="3289888"/>
              <a:chExt cx="2821200" cy="2247600"/>
            </a:xfrm>
          </p:grpSpPr>
          <p:sp>
            <p:nvSpPr>
              <p:cNvPr id="20" name="Google Shape;57;p6"/>
              <p:cNvSpPr/>
              <p:nvPr/>
            </p:nvSpPr>
            <p:spPr>
              <a:xfrm>
                <a:off x="4658067" y="3289888"/>
                <a:ext cx="2821200" cy="2247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1" name="Google Shape;58;p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708840" y="3404307"/>
                <a:ext cx="2719777" cy="2018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" name="Google Shape;59;p6"/>
            <p:cNvSpPr/>
            <p:nvPr/>
          </p:nvSpPr>
          <p:spPr>
            <a:xfrm>
              <a:off x="6197348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Decline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in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insect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biomass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0;p6"/>
            <p:cNvSpPr/>
            <p:nvPr/>
          </p:nvSpPr>
          <p:spPr>
            <a:xfrm>
              <a:off x="6169120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Hellmann et al., (2017)</a:t>
              </a:r>
              <a:endParaRPr>
                <a:latin typeface="Fira Sans" panose="020B0503050000020004" pitchFamily="34" charset="0"/>
              </a:endParaRPr>
            </a:p>
          </p:txBody>
        </p:sp>
      </p:grpSp>
      <p:grpSp>
        <p:nvGrpSpPr>
          <p:cNvPr id="22" name="Google Shape;61;p6"/>
          <p:cNvGrpSpPr/>
          <p:nvPr/>
        </p:nvGrpSpPr>
        <p:grpSpPr>
          <a:xfrm>
            <a:off x="9215441" y="3676881"/>
            <a:ext cx="2795284" cy="2721473"/>
            <a:chOff x="9151917" y="3218862"/>
            <a:chExt cx="2795284" cy="2721473"/>
          </a:xfrm>
        </p:grpSpPr>
        <p:pic>
          <p:nvPicPr>
            <p:cNvPr id="23" name="Google Shape;62;p6"/>
            <p:cNvPicPr preferRelativeResize="0"/>
            <p:nvPr/>
          </p:nvPicPr>
          <p:blipFill rotWithShape="1">
            <a:blip r:embed="rId6">
              <a:alphaModFix/>
            </a:blip>
            <a:srcRect l="31259" t="26002" r="7315"/>
            <a:stretch/>
          </p:blipFill>
          <p:spPr>
            <a:xfrm>
              <a:off x="9273568" y="3530654"/>
              <a:ext cx="2645243" cy="2124506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24" name="Google Shape;63;p6"/>
            <p:cNvGrpSpPr/>
            <p:nvPr/>
          </p:nvGrpSpPr>
          <p:grpSpPr>
            <a:xfrm>
              <a:off x="10615081" y="5287804"/>
              <a:ext cx="1332120" cy="493839"/>
              <a:chOff x="9785034" y="4809171"/>
              <a:chExt cx="1732503" cy="642267"/>
            </a:xfrm>
          </p:grpSpPr>
          <p:pic>
            <p:nvPicPr>
              <p:cNvPr id="27" name="Google Shape;64;p6"/>
              <p:cNvPicPr preferRelativeResize="0"/>
              <p:nvPr/>
            </p:nvPicPr>
            <p:blipFill rotWithShape="1">
              <a:blip r:embed="rId7">
                <a:alphaModFix/>
              </a:blip>
              <a:srcRect l="1994" t="74379" r="79278" b="3281"/>
              <a:stretch/>
            </p:blipFill>
            <p:spPr>
              <a:xfrm>
                <a:off x="9785034" y="4809171"/>
                <a:ext cx="791427" cy="64226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65;p6"/>
              <p:cNvPicPr preferRelativeResize="0"/>
              <p:nvPr/>
            </p:nvPicPr>
            <p:blipFill rotWithShape="1">
              <a:blip r:embed="rId7">
                <a:alphaModFix/>
              </a:blip>
              <a:srcRect l="1993" t="3458" r="82529" b="76644"/>
              <a:stretch/>
            </p:blipFill>
            <p:spPr>
              <a:xfrm>
                <a:off x="10789216" y="4809171"/>
                <a:ext cx="728321" cy="6369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Google Shape;66;p6"/>
            <p:cNvSpPr/>
            <p:nvPr/>
          </p:nvSpPr>
          <p:spPr>
            <a:xfrm>
              <a:off x="9151917" y="3218862"/>
              <a:ext cx="27669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Loss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ecosystem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" name="Google Shape;67;p6"/>
            <p:cNvSpPr/>
            <p:nvPr/>
          </p:nvSpPr>
          <p:spPr>
            <a:xfrm>
              <a:off x="9151917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J. Holland (Unsplash)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68;p6"/>
          <p:cNvGrpSpPr/>
          <p:nvPr/>
        </p:nvGrpSpPr>
        <p:grpSpPr>
          <a:xfrm>
            <a:off x="3208523" y="3718993"/>
            <a:ext cx="2810700" cy="2721473"/>
            <a:chOff x="3144999" y="3218862"/>
            <a:chExt cx="2810700" cy="2721473"/>
          </a:xfrm>
        </p:grpSpPr>
        <p:sp>
          <p:nvSpPr>
            <p:cNvPr id="30" name="Google Shape;69;p6"/>
            <p:cNvSpPr/>
            <p:nvPr/>
          </p:nvSpPr>
          <p:spPr>
            <a:xfrm>
              <a:off x="3144999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Glyphosate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application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rates</a:t>
              </a:r>
              <a:endParaRPr sz="1400" b="1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1" name="Google Shape;70;p6"/>
            <p:cNvSpPr/>
            <p:nvPr/>
          </p:nvSpPr>
          <p:spPr>
            <a:xfrm>
              <a:off x="3162738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Maggi et al. (2019)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" name="Google Shape;75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52735" y="1807775"/>
            <a:ext cx="1175734" cy="176605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33" name="Google Shape;71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97471" y="4029789"/>
            <a:ext cx="2673928" cy="2105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2;p6"/>
          <p:cNvPicPr preferRelativeResize="0"/>
          <p:nvPr/>
        </p:nvPicPr>
        <p:blipFill rotWithShape="1">
          <a:blip r:embed="rId10">
            <a:alphaModFix/>
          </a:blip>
          <a:srcRect r="1497"/>
          <a:stretch/>
        </p:blipFill>
        <p:spPr>
          <a:xfrm>
            <a:off x="264798" y="3998686"/>
            <a:ext cx="2055268" cy="208657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</p:spTree>
    <p:extLst>
      <p:ext uri="{BB962C8B-B14F-4D97-AF65-F5344CB8AC3E}">
        <p14:creationId xmlns:p14="http://schemas.microsoft.com/office/powerpoint/2010/main" val="78305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6" y="1945956"/>
            <a:ext cx="11456227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sp>
        <p:nvSpPr>
          <p:cNvPr id="36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9" name="Google Shape;116;p7"/>
          <p:cNvSpPr/>
          <p:nvPr/>
        </p:nvSpPr>
        <p:spPr>
          <a:xfrm>
            <a:off x="8998637" y="2649071"/>
            <a:ext cx="2935957" cy="4031584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Agronomy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physiology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pathology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nutrition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breeding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functional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genetics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bioinformatics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biology</a:t>
            </a:r>
            <a:r>
              <a:rPr lang="de-DE" sz="14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/chem./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microbiology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hydrology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Agrobiodiversity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Remote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sensing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Modelling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...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8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7" y="1945956"/>
            <a:ext cx="113772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</a:t>
            </a:r>
            <a:r>
              <a:rPr lang="de-DE" sz="16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b="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56" name="Google Shape;222;p22"/>
          <p:cNvGrpSpPr>
            <a:grpSpLocks noChangeAspect="1"/>
          </p:cNvGrpSpPr>
          <p:nvPr/>
        </p:nvGrpSpPr>
        <p:grpSpPr>
          <a:xfrm>
            <a:off x="9037473" y="2750890"/>
            <a:ext cx="2897425" cy="3648154"/>
            <a:chOff x="8750606" y="2242826"/>
            <a:chExt cx="3175272" cy="4040909"/>
          </a:xfrm>
        </p:grpSpPr>
        <p:sp>
          <p:nvSpPr>
            <p:cNvPr id="57" name="Google Shape;223;p22"/>
            <p:cNvSpPr/>
            <p:nvPr/>
          </p:nvSpPr>
          <p:spPr>
            <a:xfrm>
              <a:off x="8750606" y="2242826"/>
              <a:ext cx="3175200" cy="467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37382"/>
                </a:lnSpc>
                <a:spcBef>
                  <a:spcPts val="1560"/>
                </a:spcBef>
                <a:spcAft>
                  <a:spcPts val="0"/>
                </a:spcAft>
                <a:buNone/>
              </a:pPr>
              <a:r>
                <a:rPr lang="de-DE" b="1" dirty="0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Data </a:t>
              </a:r>
              <a:r>
                <a:rPr lang="de-DE" b="1" dirty="0" err="1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categories</a:t>
              </a:r>
              <a:endParaRPr lang="de-DE" b="1" dirty="0" smtClean="0">
                <a:solidFill>
                  <a:srgbClr val="004B48"/>
                </a:solidFill>
                <a:latin typeface="Fira Sans Medium" panose="020B0603050000020004" pitchFamily="34" charset="0"/>
                <a:ea typeface="Fira Sans"/>
                <a:cs typeface="Fira Sans"/>
                <a:sym typeface="Fira Sans"/>
              </a:endParaRPr>
            </a:p>
          </p:txBody>
        </p:sp>
        <p:grpSp>
          <p:nvGrpSpPr>
            <p:cNvPr id="58" name="Google Shape;224;p22"/>
            <p:cNvGrpSpPr/>
            <p:nvPr/>
          </p:nvGrpSpPr>
          <p:grpSpPr>
            <a:xfrm>
              <a:off x="8750606" y="2814785"/>
              <a:ext cx="3175272" cy="3468950"/>
              <a:chOff x="8750606" y="2814785"/>
              <a:chExt cx="3175272" cy="3468950"/>
            </a:xfrm>
          </p:grpSpPr>
          <p:sp>
            <p:nvSpPr>
              <p:cNvPr id="59" name="Google Shape;225;p22"/>
              <p:cNvSpPr/>
              <p:nvPr/>
            </p:nvSpPr>
            <p:spPr>
              <a:xfrm>
                <a:off x="8750606" y="2814785"/>
                <a:ext cx="1567800" cy="981000"/>
              </a:xfrm>
              <a:prstGeom prst="snipRoundRect">
                <a:avLst>
                  <a:gd name="adj1" fmla="val 16667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time-</a:t>
                </a:r>
                <a:r>
                  <a:rPr lang="de-DE" sz="1400" b="0" i="0" u="none" strike="noStrike" cap="none" dirty="0" err="1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series</a:t>
                </a:r>
                <a:endParaRPr sz="1400" b="0" i="0" u="none" strike="noStrike" cap="none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0" name="Google Shape;226;p22"/>
              <p:cNvSpPr/>
              <p:nvPr/>
            </p:nvSpPr>
            <p:spPr>
              <a:xfrm>
                <a:off x="8750607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legacy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1" name="Google Shape;227;p22"/>
              <p:cNvSpPr/>
              <p:nvPr/>
            </p:nvSpPr>
            <p:spPr>
              <a:xfrm>
                <a:off x="8750607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Farming 4.0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2" name="Google Shape;228;p22"/>
              <p:cNvSpPr/>
              <p:nvPr/>
            </p:nvSpPr>
            <p:spPr>
              <a:xfrm>
                <a:off x="10357929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omics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3" name="Google Shape;229;p22"/>
              <p:cNvSpPr/>
              <p:nvPr/>
            </p:nvSpPr>
            <p:spPr>
              <a:xfrm>
                <a:off x="10357929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sensitive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4" name="Google Shape;230;p22"/>
              <p:cNvSpPr/>
              <p:nvPr/>
            </p:nvSpPr>
            <p:spPr>
              <a:xfrm>
                <a:off x="10357929" y="2816275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geo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pic>
            <p:nvPicPr>
              <p:cNvPr id="65" name="Google Shape;231;p22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273160" y="3003618"/>
                <a:ext cx="437226" cy="41078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pic>
            <p:nvPicPr>
              <p:cNvPr id="66" name="Google Shape;232;p2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047341" y="3003618"/>
                <a:ext cx="189124" cy="410787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67" name="Google Shape;233;p2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382065" y="3982718"/>
                <a:ext cx="394520" cy="412822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pic>
            <p:nvPicPr>
              <p:cNvPr id="71" name="Google Shape;234;p22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0876517" y="4074229"/>
                <a:ext cx="530772" cy="3213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Google Shape;235;p22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9336456" y="5060720"/>
                <a:ext cx="310636" cy="453010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73" name="Google Shape;236;p22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 rot="-2271809">
                <a:off x="10929091" y="5162881"/>
                <a:ext cx="425624" cy="252326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grpSp>
            <p:nvGrpSpPr>
              <p:cNvPr id="80" name="Google Shape;237;p22"/>
              <p:cNvGrpSpPr/>
              <p:nvPr/>
            </p:nvGrpSpPr>
            <p:grpSpPr>
              <a:xfrm>
                <a:off x="8750678" y="5895235"/>
                <a:ext cx="3175200" cy="388500"/>
                <a:chOff x="8750678" y="5895235"/>
                <a:chExt cx="3175200" cy="388500"/>
              </a:xfrm>
            </p:grpSpPr>
            <p:sp>
              <p:nvSpPr>
                <p:cNvPr id="81" name="Google Shape;238;p22"/>
                <p:cNvSpPr/>
                <p:nvPr/>
              </p:nvSpPr>
              <p:spPr>
                <a:xfrm rot="10800000">
                  <a:off x="8750678" y="5895235"/>
                  <a:ext cx="3175200" cy="388500"/>
                </a:xfrm>
                <a:prstGeom prst="snipRoundRect">
                  <a:avLst>
                    <a:gd name="adj1" fmla="val 39552"/>
                    <a:gd name="adj2" fmla="val 0"/>
                  </a:avLst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  <p:sp>
              <p:nvSpPr>
                <p:cNvPr id="82" name="Google Shape;239;p22"/>
                <p:cNvSpPr/>
                <p:nvPr/>
              </p:nvSpPr>
              <p:spPr>
                <a:xfrm>
                  <a:off x="9579325" y="5939356"/>
                  <a:ext cx="1517700" cy="308100"/>
                </a:xfrm>
                <a:prstGeom prst="rect">
                  <a:avLst/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…</a:t>
                  </a:r>
                  <a:endParaRPr sz="1600" b="1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sp>
        <p:nvSpPr>
          <p:cNvPr id="55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63852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3"/>
            <a:ext cx="6238200" cy="998366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9" name="Google Shape;270;p24"/>
          <p:cNvSpPr>
            <a:spLocks noChangeAspect="1"/>
          </p:cNvSpPr>
          <p:nvPr/>
        </p:nvSpPr>
        <p:spPr>
          <a:xfrm>
            <a:off x="1918294" y="2653299"/>
            <a:ext cx="1803287" cy="1821655"/>
          </a:xfrm>
          <a:prstGeom prst="round2DiagRect">
            <a:avLst>
              <a:gd name="adj1" fmla="val 12880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321;p24"/>
          <p:cNvSpPr txBox="1"/>
          <p:nvPr/>
        </p:nvSpPr>
        <p:spPr>
          <a:xfrm>
            <a:off x="1822321" y="2906752"/>
            <a:ext cx="2030683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Agrosystem</a:t>
            </a:r>
            <a:endParaRPr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</a:t>
            </a:r>
            <a:endParaRPr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5" name="Google Shape;203;p9"/>
          <p:cNvGrpSpPr/>
          <p:nvPr/>
        </p:nvGrpSpPr>
        <p:grpSpPr>
          <a:xfrm>
            <a:off x="107454" y="2622352"/>
            <a:ext cx="10604534" cy="1112493"/>
            <a:chOff x="107454" y="2622352"/>
            <a:chExt cx="10604534" cy="1112493"/>
          </a:xfrm>
        </p:grpSpPr>
        <p:sp>
          <p:nvSpPr>
            <p:cNvPr id="86" name="Google Shape;204;p9"/>
            <p:cNvSpPr/>
            <p:nvPr/>
          </p:nvSpPr>
          <p:spPr>
            <a:xfrm>
              <a:off x="107454" y="2622352"/>
              <a:ext cx="187468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best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87" name="Google Shape;205;p9"/>
            <p:cNvSpPr/>
            <p:nvPr/>
          </p:nvSpPr>
          <p:spPr>
            <a:xfrm>
              <a:off x="3853004" y="2741372"/>
              <a:ext cx="1846800" cy="568800"/>
            </a:xfrm>
            <a:prstGeom prst="round2DiagRect">
              <a:avLst>
                <a:gd name="adj1" fmla="val 6531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Which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measuring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method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was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used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for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pH?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88" name="Google Shape;206;p9"/>
            <p:cNvGrpSpPr/>
            <p:nvPr/>
          </p:nvGrpSpPr>
          <p:grpSpPr>
            <a:xfrm>
              <a:off x="5934873" y="3263357"/>
              <a:ext cx="4777115" cy="471488"/>
              <a:chOff x="738522" y="2159918"/>
              <a:chExt cx="4777115" cy="471488"/>
            </a:xfrm>
          </p:grpSpPr>
          <p:pic>
            <p:nvPicPr>
              <p:cNvPr id="89" name="Google Shape;207;p9"/>
              <p:cNvPicPr preferRelativeResize="0"/>
              <p:nvPr/>
            </p:nvPicPr>
            <p:blipFill rotWithShape="1">
              <a:blip r:embed="rId3">
                <a:alphaModFix/>
              </a:blip>
              <a:srcRect l="5686" t="3475" r="5880" b="3855"/>
              <a:stretch/>
            </p:blipFill>
            <p:spPr>
              <a:xfrm>
                <a:off x="738522" y="2159918"/>
                <a:ext cx="471488" cy="47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208;p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095095" y="2248102"/>
                <a:ext cx="1071767" cy="320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209;p9" descr="https://bigdata.cgiar.org/wp-content/uploads/2020/01/Miappe-logo-500px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68866" y="2251922"/>
                <a:ext cx="1146771" cy="3096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" name="Google Shape;210;p9"/>
              <p:cNvSpPr txBox="1"/>
              <p:nvPr/>
            </p:nvSpPr>
            <p:spPr>
              <a:xfrm>
                <a:off x="2240302" y="2280409"/>
                <a:ext cx="73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ICASA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" name="Google Shape;211;p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13330" y="2290613"/>
                <a:ext cx="737546" cy="2395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4" name="Google Shape;212;p9"/>
          <p:cNvGrpSpPr/>
          <p:nvPr/>
        </p:nvGrpSpPr>
        <p:grpSpPr>
          <a:xfrm>
            <a:off x="267782" y="5000774"/>
            <a:ext cx="7787282" cy="1251161"/>
            <a:chOff x="267782" y="5000774"/>
            <a:chExt cx="7787282" cy="1251161"/>
          </a:xfrm>
        </p:grpSpPr>
        <p:sp>
          <p:nvSpPr>
            <p:cNvPr id="95" name="Google Shape;213;p9"/>
            <p:cNvSpPr/>
            <p:nvPr/>
          </p:nvSpPr>
          <p:spPr>
            <a:xfrm>
              <a:off x="267782" y="5000774"/>
              <a:ext cx="276517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Am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allowed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,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farmers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survey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96" name="Google Shape;214;p9"/>
            <p:cNvSpPr/>
            <p:nvPr/>
          </p:nvSpPr>
          <p:spPr>
            <a:xfrm>
              <a:off x="3043671" y="5453942"/>
              <a:ext cx="21765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aerial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photo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found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restricted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97" name="Google Shape;215;p9"/>
            <p:cNvGrpSpPr/>
            <p:nvPr/>
          </p:nvGrpSpPr>
          <p:grpSpPr>
            <a:xfrm>
              <a:off x="5915823" y="5756630"/>
              <a:ext cx="2139241" cy="495305"/>
              <a:chOff x="3675212" y="4733962"/>
              <a:chExt cx="2139241" cy="495305"/>
            </a:xfrm>
          </p:grpSpPr>
          <p:pic>
            <p:nvPicPr>
              <p:cNvPr id="98" name="Google Shape;216;p9"/>
              <p:cNvPicPr preferRelativeResize="0"/>
              <p:nvPr/>
            </p:nvPicPr>
            <p:blipFill rotWithShape="1">
              <a:blip r:embed="rId7">
                <a:alphaModFix/>
              </a:blip>
              <a:srcRect l="17013" t="6410" r="19336" b="8908"/>
              <a:stretch/>
            </p:blipFill>
            <p:spPr>
              <a:xfrm>
                <a:off x="3675212" y="4733962"/>
                <a:ext cx="238129" cy="49530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9" name="Google Shape;217;p9"/>
              <p:cNvGrpSpPr/>
              <p:nvPr/>
            </p:nvGrpSpPr>
            <p:grpSpPr>
              <a:xfrm>
                <a:off x="4132160" y="4813018"/>
                <a:ext cx="1682293" cy="353737"/>
                <a:chOff x="2409824" y="5676900"/>
                <a:chExt cx="2287589" cy="481013"/>
              </a:xfrm>
            </p:grpSpPr>
            <p:pic>
              <p:nvPicPr>
                <p:cNvPr id="100" name="Google Shape;218;p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7178" t="6753" r="6023" b="5078"/>
                <a:stretch/>
              </p:blipFill>
              <p:spPr>
                <a:xfrm>
                  <a:off x="2409824" y="5680075"/>
                  <a:ext cx="476251" cy="4778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219;p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079" t="9761" r="7838" b="5942"/>
                <a:stretch/>
              </p:blipFill>
              <p:spPr>
                <a:xfrm>
                  <a:off x="3011488" y="5678488"/>
                  <a:ext cx="477837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" name="Google Shape;220;p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153" t="6172" r="7288" b="7501"/>
                <a:stretch/>
              </p:blipFill>
              <p:spPr>
                <a:xfrm>
                  <a:off x="3616324" y="5676900"/>
                  <a:ext cx="477839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3" name="Google Shape;221;p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5149" t="3142" r="7269" b="4418"/>
                <a:stretch/>
              </p:blipFill>
              <p:spPr>
                <a:xfrm>
                  <a:off x="4222750" y="5678488"/>
                  <a:ext cx="474663" cy="476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4" name="Google Shape;222;p9"/>
          <p:cNvGrpSpPr/>
          <p:nvPr/>
        </p:nvGrpSpPr>
        <p:grpSpPr>
          <a:xfrm>
            <a:off x="187329" y="3868124"/>
            <a:ext cx="8017569" cy="1317920"/>
            <a:chOff x="187329" y="3868124"/>
            <a:chExt cx="8017569" cy="1317920"/>
          </a:xfrm>
        </p:grpSpPr>
        <p:sp>
          <p:nvSpPr>
            <p:cNvPr id="105" name="Google Shape;223;p9"/>
            <p:cNvSpPr/>
            <p:nvPr/>
          </p:nvSpPr>
          <p:spPr>
            <a:xfrm>
              <a:off x="3841974" y="3868124"/>
              <a:ext cx="1227900" cy="5022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trust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endParaRPr>
            </a:p>
          </p:txBody>
        </p:sp>
        <p:sp>
          <p:nvSpPr>
            <p:cNvPr id="106" name="Google Shape;224;p9"/>
            <p:cNvSpPr/>
            <p:nvPr/>
          </p:nvSpPr>
          <p:spPr>
            <a:xfrm>
              <a:off x="3596640" y="4617244"/>
              <a:ext cx="19614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Are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yields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plausible?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07" name="Google Shape;225;p9"/>
            <p:cNvGrpSpPr/>
            <p:nvPr/>
          </p:nvGrpSpPr>
          <p:grpSpPr>
            <a:xfrm>
              <a:off x="5877723" y="4484275"/>
              <a:ext cx="2327175" cy="530007"/>
              <a:chOff x="2757289" y="4729041"/>
              <a:chExt cx="2327175" cy="530007"/>
            </a:xfrm>
          </p:grpSpPr>
          <p:pic>
            <p:nvPicPr>
              <p:cNvPr id="109" name="Google Shape;226;p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57289" y="4731445"/>
                <a:ext cx="453740" cy="5276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227;p9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390104" y="4729041"/>
                <a:ext cx="530007" cy="5300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228;p9"/>
              <p:cNvPicPr preferRelativeResize="0"/>
              <p:nvPr/>
            </p:nvPicPr>
            <p:blipFill rotWithShape="1">
              <a:blip r:embed="rId14">
                <a:alphaModFix/>
              </a:blip>
              <a:srcRect l="12875" t="29830" r="12957" b="6291"/>
              <a:stretch/>
            </p:blipFill>
            <p:spPr>
              <a:xfrm>
                <a:off x="4095452" y="4785909"/>
                <a:ext cx="989012" cy="4270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229;p9"/>
            <p:cNvSpPr/>
            <p:nvPr/>
          </p:nvSpPr>
          <p:spPr>
            <a:xfrm>
              <a:off x="187329" y="4032775"/>
              <a:ext cx="1463040" cy="4515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dataset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complete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12" name="Google Shape;231;p9"/>
          <p:cNvGrpSpPr/>
          <p:nvPr/>
        </p:nvGrpSpPr>
        <p:grpSpPr>
          <a:xfrm>
            <a:off x="743210" y="1745882"/>
            <a:ext cx="10710660" cy="726191"/>
            <a:chOff x="743210" y="1745882"/>
            <a:chExt cx="10710660" cy="726191"/>
          </a:xfrm>
        </p:grpSpPr>
        <p:sp>
          <p:nvSpPr>
            <p:cNvPr id="113" name="Google Shape;232;p9"/>
            <p:cNvSpPr/>
            <p:nvPr/>
          </p:nvSpPr>
          <p:spPr>
            <a:xfrm>
              <a:off x="743210" y="1823547"/>
              <a:ext cx="1800969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should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114" name="Google Shape;233;p9"/>
            <p:cNvSpPr/>
            <p:nvPr/>
          </p:nvSpPr>
          <p:spPr>
            <a:xfrm>
              <a:off x="3125139" y="1745882"/>
              <a:ext cx="250962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find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15" name="Google Shape;234;p9"/>
            <p:cNvGrpSpPr/>
            <p:nvPr/>
          </p:nvGrpSpPr>
          <p:grpSpPr>
            <a:xfrm>
              <a:off x="5934873" y="2002156"/>
              <a:ext cx="5518997" cy="469917"/>
              <a:chOff x="5934873" y="2002156"/>
              <a:chExt cx="5518997" cy="469917"/>
            </a:xfrm>
          </p:grpSpPr>
          <p:pic>
            <p:nvPicPr>
              <p:cNvPr id="116" name="Google Shape;235;p9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934873" y="2024627"/>
                <a:ext cx="613156" cy="4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236;p9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7994658" y="2070427"/>
                <a:ext cx="733425" cy="333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237;p9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8929958" y="2002156"/>
                <a:ext cx="1047749" cy="4699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238;p9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10179711" y="2063967"/>
                <a:ext cx="1274159" cy="3462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239;p9" descr="e!DAL-PGP - Plant Genomics and Phenomics Research Data Repository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9904" y="2042348"/>
                <a:ext cx="1102086" cy="393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8365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sz="2000" b="1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2"/>
            <a:ext cx="6238200" cy="1254301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206;p9"/>
          <p:cNvGrpSpPr/>
          <p:nvPr/>
        </p:nvGrpSpPr>
        <p:grpSpPr>
          <a:xfrm>
            <a:off x="5934873" y="3263357"/>
            <a:ext cx="4777115" cy="471488"/>
            <a:chOff x="738522" y="2159918"/>
            <a:chExt cx="4777115" cy="471488"/>
          </a:xfrm>
        </p:grpSpPr>
        <p:pic>
          <p:nvPicPr>
            <p:cNvPr id="89" name="Google Shape;207;p9"/>
            <p:cNvPicPr preferRelativeResize="0"/>
            <p:nvPr/>
          </p:nvPicPr>
          <p:blipFill rotWithShape="1">
            <a:blip r:embed="rId3">
              <a:alphaModFix/>
            </a:blip>
            <a:srcRect l="5686" t="3475" r="5880" b="3855"/>
            <a:stretch/>
          </p:blipFill>
          <p:spPr>
            <a:xfrm>
              <a:off x="738522" y="2159918"/>
              <a:ext cx="471488" cy="4714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208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95095" y="2248102"/>
              <a:ext cx="1071767" cy="320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209;p9" descr="https://bigdata.cgiar.org/wp-content/uploads/2020/01/Miappe-logo-500px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68866" y="2251922"/>
              <a:ext cx="1146771" cy="3096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210;p9"/>
            <p:cNvSpPr txBox="1"/>
            <p:nvPr/>
          </p:nvSpPr>
          <p:spPr>
            <a:xfrm>
              <a:off x="2240302" y="2280409"/>
              <a:ext cx="734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ICASA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3" name="Google Shape;211;p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13330" y="2290613"/>
              <a:ext cx="737546" cy="2395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215;p9"/>
          <p:cNvGrpSpPr/>
          <p:nvPr/>
        </p:nvGrpSpPr>
        <p:grpSpPr>
          <a:xfrm>
            <a:off x="5915823" y="5756630"/>
            <a:ext cx="2139241" cy="495305"/>
            <a:chOff x="3675212" y="4733962"/>
            <a:chExt cx="2139241" cy="495305"/>
          </a:xfrm>
        </p:grpSpPr>
        <p:pic>
          <p:nvPicPr>
            <p:cNvPr id="98" name="Google Shape;216;p9"/>
            <p:cNvPicPr preferRelativeResize="0"/>
            <p:nvPr/>
          </p:nvPicPr>
          <p:blipFill rotWithShape="1">
            <a:blip r:embed="rId7">
              <a:alphaModFix/>
            </a:blip>
            <a:srcRect l="17013" t="6410" r="19336" b="8908"/>
            <a:stretch/>
          </p:blipFill>
          <p:spPr>
            <a:xfrm>
              <a:off x="3675212" y="4733962"/>
              <a:ext cx="238129" cy="49530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9" name="Google Shape;217;p9"/>
            <p:cNvGrpSpPr/>
            <p:nvPr/>
          </p:nvGrpSpPr>
          <p:grpSpPr>
            <a:xfrm>
              <a:off x="4132160" y="4813018"/>
              <a:ext cx="1682293" cy="353737"/>
              <a:chOff x="2409824" y="5676900"/>
              <a:chExt cx="2287589" cy="481013"/>
            </a:xfrm>
          </p:grpSpPr>
          <p:pic>
            <p:nvPicPr>
              <p:cNvPr id="100" name="Google Shape;218;p9"/>
              <p:cNvPicPr preferRelativeResize="0"/>
              <p:nvPr/>
            </p:nvPicPr>
            <p:blipFill rotWithShape="1">
              <a:blip r:embed="rId8">
                <a:alphaModFix/>
              </a:blip>
              <a:srcRect l="7178" t="6753" r="6023" b="5078"/>
              <a:stretch/>
            </p:blipFill>
            <p:spPr>
              <a:xfrm>
                <a:off x="2409824" y="5680075"/>
                <a:ext cx="476251" cy="47783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219;p9"/>
              <p:cNvPicPr preferRelativeResize="0"/>
              <p:nvPr/>
            </p:nvPicPr>
            <p:blipFill rotWithShape="1">
              <a:blip r:embed="rId9">
                <a:alphaModFix/>
              </a:blip>
              <a:srcRect l="10079" t="9761" r="7838" b="5942"/>
              <a:stretch/>
            </p:blipFill>
            <p:spPr>
              <a:xfrm>
                <a:off x="3011488" y="5678488"/>
                <a:ext cx="477837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220;p9"/>
              <p:cNvPicPr preferRelativeResize="0"/>
              <p:nvPr/>
            </p:nvPicPr>
            <p:blipFill rotWithShape="1">
              <a:blip r:embed="rId10">
                <a:alphaModFix/>
              </a:blip>
              <a:srcRect l="1153" t="6172" r="7288" b="7501"/>
              <a:stretch/>
            </p:blipFill>
            <p:spPr>
              <a:xfrm>
                <a:off x="3616324" y="5676900"/>
                <a:ext cx="477839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" name="Google Shape;221;p9"/>
              <p:cNvPicPr preferRelativeResize="0"/>
              <p:nvPr/>
            </p:nvPicPr>
            <p:blipFill rotWithShape="1">
              <a:blip r:embed="rId11">
                <a:alphaModFix/>
              </a:blip>
              <a:srcRect l="5149" t="3142" r="7269" b="4418"/>
              <a:stretch/>
            </p:blipFill>
            <p:spPr>
              <a:xfrm>
                <a:off x="4222750" y="5678488"/>
                <a:ext cx="474663" cy="476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07" name="Google Shape;225;p9"/>
          <p:cNvGrpSpPr/>
          <p:nvPr/>
        </p:nvGrpSpPr>
        <p:grpSpPr>
          <a:xfrm>
            <a:off x="5877723" y="4484275"/>
            <a:ext cx="2327175" cy="530007"/>
            <a:chOff x="2757289" y="4729041"/>
            <a:chExt cx="2327175" cy="530007"/>
          </a:xfrm>
        </p:grpSpPr>
        <p:pic>
          <p:nvPicPr>
            <p:cNvPr id="109" name="Google Shape;226;p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757289" y="4731445"/>
              <a:ext cx="453740" cy="527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227;p9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390104" y="4729041"/>
              <a:ext cx="530007" cy="5300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228;p9"/>
            <p:cNvPicPr preferRelativeResize="0"/>
            <p:nvPr/>
          </p:nvPicPr>
          <p:blipFill rotWithShape="1">
            <a:blip r:embed="rId14">
              <a:alphaModFix/>
            </a:blip>
            <a:srcRect l="12875" t="29830" r="12957" b="6291"/>
            <a:stretch/>
          </p:blipFill>
          <p:spPr>
            <a:xfrm>
              <a:off x="4095452" y="4785909"/>
              <a:ext cx="989012" cy="4270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5" name="Google Shape;234;p9"/>
          <p:cNvGrpSpPr/>
          <p:nvPr/>
        </p:nvGrpSpPr>
        <p:grpSpPr>
          <a:xfrm>
            <a:off x="5934873" y="2002156"/>
            <a:ext cx="5518997" cy="469917"/>
            <a:chOff x="5934873" y="2002156"/>
            <a:chExt cx="5518997" cy="469917"/>
          </a:xfrm>
        </p:grpSpPr>
        <p:pic>
          <p:nvPicPr>
            <p:cNvPr id="116" name="Google Shape;235;p9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934873" y="2024627"/>
              <a:ext cx="613156" cy="424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236;p9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994658" y="2070427"/>
              <a:ext cx="733425" cy="33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237;p9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8929958" y="2002156"/>
              <a:ext cx="1047749" cy="469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238;p9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0179711" y="2063967"/>
              <a:ext cx="1274159" cy="346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239;p9" descr="e!DAL-PGP - Plant Genomics and Phenomics Research Data Repository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749904" y="2042348"/>
              <a:ext cx="1102086" cy="3934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" name="Google Shape;301;p10"/>
          <p:cNvSpPr/>
          <p:nvPr/>
        </p:nvSpPr>
        <p:spPr>
          <a:xfrm>
            <a:off x="144891" y="1608063"/>
            <a:ext cx="5289625" cy="4468352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Current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is</a:t>
            </a:r>
            <a:endParaRPr sz="20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8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rPr>
              <a:t>un</a:t>
            </a:r>
            <a:r>
              <a:rPr lang="de-DE" sz="4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</a:t>
            </a:r>
            <a:endParaRPr sz="48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constraining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required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advances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 agrosystem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endParaRPr sz="1600" dirty="0">
              <a:latin typeface="Fira Sans" panose="020B05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907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aims and current status of our community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2" name="Google Shape;315;p11"/>
          <p:cNvSpPr/>
          <p:nvPr/>
        </p:nvSpPr>
        <p:spPr>
          <a:xfrm>
            <a:off x="469231" y="1362165"/>
            <a:ext cx="9840629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aims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through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collaborative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RDM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enable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support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linkages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across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methods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</p:txBody>
      </p:sp>
      <p:sp>
        <p:nvSpPr>
          <p:cNvPr id="64" name="Google Shape;320;p11"/>
          <p:cNvSpPr/>
          <p:nvPr/>
        </p:nvSpPr>
        <p:spPr>
          <a:xfrm>
            <a:off x="223990" y="2317954"/>
            <a:ext cx="3179700" cy="3782699"/>
          </a:xfrm>
          <a:prstGeom prst="round2DiagRect">
            <a:avLst>
              <a:gd name="adj1" fmla="val 5773"/>
              <a:gd name="adj2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66" name="Google Shape;322;p11"/>
          <p:cNvSpPr txBox="1"/>
          <p:nvPr/>
        </p:nvSpPr>
        <p:spPr>
          <a:xfrm>
            <a:off x="298450" y="3398012"/>
            <a:ext cx="30417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Well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established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domain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Good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level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integration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different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Strong (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inter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)national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&amp;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visibility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Joint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involvement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researchers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experts</a:t>
            </a: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75" y="2406722"/>
            <a:ext cx="1137272" cy="821782"/>
          </a:xfrm>
          <a:prstGeom prst="rect">
            <a:avLst/>
          </a:prstGeom>
        </p:spPr>
      </p:pic>
      <p:grpSp>
        <p:nvGrpSpPr>
          <p:cNvPr id="71" name="Google Shape;323;p11"/>
          <p:cNvGrpSpPr/>
          <p:nvPr/>
        </p:nvGrpSpPr>
        <p:grpSpPr>
          <a:xfrm>
            <a:off x="8966966" y="2400860"/>
            <a:ext cx="3009136" cy="2571199"/>
            <a:chOff x="8966966" y="2400860"/>
            <a:chExt cx="3009136" cy="2571199"/>
          </a:xfrm>
        </p:grpSpPr>
        <p:sp>
          <p:nvSpPr>
            <p:cNvPr id="72" name="Google Shape;324;p11"/>
            <p:cNvSpPr/>
            <p:nvPr/>
          </p:nvSpPr>
          <p:spPr>
            <a:xfrm>
              <a:off x="8966966" y="4069005"/>
              <a:ext cx="2748900" cy="4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Concrete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actions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with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NFDI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consortia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(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inter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)national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programs</a:t>
              </a:r>
              <a:endParaRPr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73" name="Google Shape;325;p11" descr="https://www.beschaeftigte.uni-stuttgart.de/img-beschaeftigte/nfdi-logo.jpg?__scale=w:220,h:220,cx:149,cy:0,cw:588,ch:588"/>
            <p:cNvPicPr preferRelativeResize="0"/>
            <p:nvPr/>
          </p:nvPicPr>
          <p:blipFill rotWithShape="1">
            <a:blip r:embed="rId3"/>
            <a:srcRect l="16377" t="32814" r="15553" b="34891"/>
            <a:stretch/>
          </p:blipFill>
          <p:spPr>
            <a:xfrm>
              <a:off x="9768417" y="2400860"/>
              <a:ext cx="1159933" cy="550334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  <p:pic>
          <p:nvPicPr>
            <p:cNvPr id="74" name="Google Shape;326;p11"/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10928352" y="3714759"/>
              <a:ext cx="1047750" cy="1257300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</p:grpSp>
      <p:grpSp>
        <p:nvGrpSpPr>
          <p:cNvPr id="75" name="Google Shape;327;p11"/>
          <p:cNvGrpSpPr/>
          <p:nvPr/>
        </p:nvGrpSpPr>
        <p:grpSpPr>
          <a:xfrm>
            <a:off x="3525015" y="2279651"/>
            <a:ext cx="5339667" cy="3821002"/>
            <a:chOff x="3525015" y="2279651"/>
            <a:chExt cx="5339667" cy="4008900"/>
          </a:xfrm>
        </p:grpSpPr>
        <p:grpSp>
          <p:nvGrpSpPr>
            <p:cNvPr id="76" name="Google Shape;328;p11"/>
            <p:cNvGrpSpPr/>
            <p:nvPr/>
          </p:nvGrpSpPr>
          <p:grpSpPr>
            <a:xfrm>
              <a:off x="3525015" y="2414588"/>
              <a:ext cx="3094860" cy="3857625"/>
              <a:chOff x="3525015" y="2414588"/>
              <a:chExt cx="3094860" cy="3857625"/>
            </a:xfrm>
          </p:grpSpPr>
          <p:sp>
            <p:nvSpPr>
              <p:cNvPr id="81" name="Google Shape;329;p11"/>
              <p:cNvSpPr/>
              <p:nvPr/>
            </p:nvSpPr>
            <p:spPr>
              <a:xfrm>
                <a:off x="3525015" y="4069005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Flagship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use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cases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addressing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RDM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demands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2" name="Google Shape;330;p11"/>
              <p:cNvSpPr/>
              <p:nvPr/>
            </p:nvSpPr>
            <p:spPr>
              <a:xfrm>
                <a:off x="3525015" y="5384811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 as </a:t>
                </a:r>
                <a:b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interfaces between researchers and infrastructure</a:t>
                </a:r>
                <a:endParaRPr sz="1600">
                  <a:latin typeface="Fira Sans Medium" panose="020B0603050000020004" pitchFamily="34" charset="0"/>
                </a:endParaRPr>
              </a:p>
            </p:txBody>
          </p:sp>
          <p:sp>
            <p:nvSpPr>
              <p:cNvPr id="137" name="Google Shape;331;p11"/>
              <p:cNvSpPr/>
              <p:nvPr/>
            </p:nvSpPr>
            <p:spPr>
              <a:xfrm>
                <a:off x="3525015" y="2754920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development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of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the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138" name="Google Shape;332;p11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72125" y="2414588"/>
                <a:ext cx="1047750" cy="3857625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</p:grpSp>
        <p:sp>
          <p:nvSpPr>
            <p:cNvPr id="77" name="Google Shape;333;p11"/>
            <p:cNvSpPr/>
            <p:nvPr/>
          </p:nvSpPr>
          <p:spPr>
            <a:xfrm>
              <a:off x="6808177" y="2279651"/>
              <a:ext cx="2056500" cy="4008900"/>
            </a:xfrm>
            <a:prstGeom prst="round2DiagRect">
              <a:avLst>
                <a:gd name="adj1" fmla="val 9368"/>
                <a:gd name="adj2" fmla="val 0"/>
              </a:avLst>
            </a:pr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414143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" name="Google Shape;334;p11"/>
            <p:cNvGrpSpPr/>
            <p:nvPr/>
          </p:nvGrpSpPr>
          <p:grpSpPr>
            <a:xfrm>
              <a:off x="6811482" y="3766814"/>
              <a:ext cx="2053200" cy="1310201"/>
              <a:chOff x="262133" y="3766814"/>
              <a:chExt cx="2053200" cy="1310201"/>
            </a:xfrm>
          </p:grpSpPr>
          <p:pic>
            <p:nvPicPr>
              <p:cNvPr id="79" name="Google Shape;335;p11"/>
              <p:cNvPicPr preferRelativeResize="0"/>
              <p:nvPr/>
            </p:nvPicPr>
            <p:blipFill rotWithShape="1">
              <a:blip r:embed="rId6"/>
              <a:srcRect/>
              <a:stretch/>
            </p:blipFill>
            <p:spPr>
              <a:xfrm>
                <a:off x="767506" y="4370517"/>
                <a:ext cx="1042470" cy="70649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sp>
            <p:nvSpPr>
              <p:cNvPr id="80" name="Google Shape;336;p11"/>
              <p:cNvSpPr txBox="1"/>
              <p:nvPr/>
            </p:nvSpPr>
            <p:spPr>
              <a:xfrm>
                <a:off x="262133" y="3766814"/>
                <a:ext cx="20532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1425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dirty="0">
                  <a:latin typeface="Fira Sans" panose="020B0503050000020004" pitchFamily="34" charset="0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 err="1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200" b="0" i="0" u="none" strike="noStrike" cap="none" dirty="0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519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objectives: FAIR data for agrosystem research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7" name="Google Shape;342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0273" y="2898470"/>
            <a:ext cx="6227528" cy="33796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46;p12"/>
          <p:cNvSpPr/>
          <p:nvPr/>
        </p:nvSpPr>
        <p:spPr>
          <a:xfrm>
            <a:off x="171677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Foster a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cultural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change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towards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collaborative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9" name="Google Shape;347;p12"/>
          <p:cNvSpPr/>
          <p:nvPr/>
        </p:nvSpPr>
        <p:spPr>
          <a:xfrm>
            <a:off x="171677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Establish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standards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,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guidelines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best-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practices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0" name="Google Shape;348;p12"/>
          <p:cNvSpPr/>
          <p:nvPr/>
        </p:nvSpPr>
        <p:spPr>
          <a:xfrm>
            <a:off x="171677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 legal certainty to data providers and users for sensitive data.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1" name="Google Shape;349;p12"/>
          <p:cNvSpPr/>
          <p:nvPr/>
        </p:nvSpPr>
        <p:spPr>
          <a:xfrm>
            <a:off x="9372541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interoperable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infrastructures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integrated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research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2" name="Google Shape;350;p12"/>
          <p:cNvSpPr/>
          <p:nvPr/>
        </p:nvSpPr>
        <p:spPr>
          <a:xfrm>
            <a:off x="9372541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 reproducible research results and data analysis workflows.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3" name="Google Shape;351;p12"/>
          <p:cNvSpPr/>
          <p:nvPr/>
        </p:nvSpPr>
        <p:spPr>
          <a:xfrm>
            <a:off x="9372541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Ensure data quality via domain-specific measures.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grpSp>
        <p:nvGrpSpPr>
          <p:cNvPr id="14" name="Google Shape;352;p12"/>
          <p:cNvGrpSpPr/>
          <p:nvPr/>
        </p:nvGrpSpPr>
        <p:grpSpPr>
          <a:xfrm>
            <a:off x="2910724" y="1732918"/>
            <a:ext cx="6030125" cy="578737"/>
            <a:chOff x="3059571" y="1330116"/>
            <a:chExt cx="5817778" cy="1477500"/>
          </a:xfrm>
        </p:grpSpPr>
        <p:sp>
          <p:nvSpPr>
            <p:cNvPr id="15" name="Google Shape;353;p12"/>
            <p:cNvSpPr/>
            <p:nvPr/>
          </p:nvSpPr>
          <p:spPr>
            <a:xfrm>
              <a:off x="3059571" y="1330116"/>
              <a:ext cx="14361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F</a:t>
              </a:r>
              <a:r>
                <a:rPr lang="de-DE" sz="20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indable</a:t>
              </a:r>
              <a:endParaRPr sz="20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354;p12"/>
            <p:cNvSpPr/>
            <p:nvPr/>
          </p:nvSpPr>
          <p:spPr>
            <a:xfrm>
              <a:off x="4221621" y="1330116"/>
              <a:ext cx="1804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ccessible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355;p12"/>
            <p:cNvSpPr/>
            <p:nvPr/>
          </p:nvSpPr>
          <p:spPr>
            <a:xfrm>
              <a:off x="5665330" y="1330116"/>
              <a:ext cx="2005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nteroperable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356;p12"/>
            <p:cNvSpPr/>
            <p:nvPr/>
          </p:nvSpPr>
          <p:spPr>
            <a:xfrm>
              <a:off x="7321549" y="1330116"/>
              <a:ext cx="15558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eusable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79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14.10.2024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9</a:t>
            </a:fld>
            <a:endParaRPr lang="de-DE"/>
          </a:p>
        </p:txBody>
      </p:sp>
      <p:sp>
        <p:nvSpPr>
          <p:cNvPr id="6" name="Google Shape;385;p13"/>
          <p:cNvSpPr txBox="1"/>
          <p:nvPr/>
        </p:nvSpPr>
        <p:spPr>
          <a:xfrm>
            <a:off x="3240161" y="1846001"/>
            <a:ext cx="4474278" cy="2701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11 (Co-)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applicants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+ 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19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participants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applied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sciences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Federal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Infrastructure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facilities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Governmental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Professional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scientific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associations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Quattrocento Sans"/>
              <a:buNone/>
            </a:pP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7509169" y="1886871"/>
            <a:ext cx="4586546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Representing</a:t>
            </a:r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important disciplines in 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Crop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 </a:t>
            </a:r>
            <a:r>
              <a:rPr lang="fr-FR" sz="1600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vegetable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Soil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 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Agri-</a:t>
            </a: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sciences</a:t>
            </a: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Socio-economics</a:t>
            </a:r>
            <a:endParaRPr lang="fr-FR" sz="1600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69232" y="508802"/>
            <a:ext cx="7816210" cy="11316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baseline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2600" dirty="0"/>
              <a:t>Our partners: leading institutions in the agrosystem domain</a:t>
            </a:r>
          </a:p>
        </p:txBody>
      </p:sp>
    </p:spTree>
    <p:extLst>
      <p:ext uri="{BB962C8B-B14F-4D97-AF65-F5344CB8AC3E}">
        <p14:creationId xmlns:p14="http://schemas.microsoft.com/office/powerpoint/2010/main" val="14310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7" name="Google Shape;428;p14"/>
          <p:cNvGrpSpPr/>
          <p:nvPr/>
        </p:nvGrpSpPr>
        <p:grpSpPr>
          <a:xfrm>
            <a:off x="2751754" y="5128036"/>
            <a:ext cx="6208200" cy="1535100"/>
            <a:chOff x="2751754" y="4904514"/>
            <a:chExt cx="6208200" cy="1535100"/>
          </a:xfrm>
        </p:grpSpPr>
        <p:sp>
          <p:nvSpPr>
            <p:cNvPr id="8" name="Google Shape;429;p14"/>
            <p:cNvSpPr/>
            <p:nvPr/>
          </p:nvSpPr>
          <p:spPr>
            <a:xfrm>
              <a:off x="2807204" y="4904514"/>
              <a:ext cx="6061200" cy="13842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430;p14"/>
            <p:cNvSpPr/>
            <p:nvPr/>
          </p:nvSpPr>
          <p:spPr>
            <a:xfrm>
              <a:off x="2751754" y="4904514"/>
              <a:ext cx="6208200" cy="15351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433;p14"/>
          <p:cNvSpPr txBox="1"/>
          <p:nvPr/>
        </p:nvSpPr>
        <p:spPr>
          <a:xfrm>
            <a:off x="3106168" y="5306893"/>
            <a:ext cx="5686733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Network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stewards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&amp; RDM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knowledge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exchange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with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NFDI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consortia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e.g., NFDI4Earth, NFDI4BioDiversity,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DataPLANT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NFDI4Health)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34;p14"/>
          <p:cNvSpPr/>
          <p:nvPr/>
        </p:nvSpPr>
        <p:spPr>
          <a:xfrm>
            <a:off x="2802704" y="1437453"/>
            <a:ext cx="6065700" cy="3295103"/>
          </a:xfrm>
          <a:prstGeom prst="round2DiagRect">
            <a:avLst>
              <a:gd name="adj1" fmla="val 4065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250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grpSp>
        <p:nvGrpSpPr>
          <p:cNvPr id="12" name="Google Shape;456;p14"/>
          <p:cNvGrpSpPr/>
          <p:nvPr/>
        </p:nvGrpSpPr>
        <p:grpSpPr>
          <a:xfrm>
            <a:off x="9460265" y="1346100"/>
            <a:ext cx="1736700" cy="3821700"/>
            <a:chOff x="10058250" y="1579581"/>
            <a:chExt cx="1736700" cy="3821700"/>
          </a:xfrm>
        </p:grpSpPr>
        <p:sp>
          <p:nvSpPr>
            <p:cNvPr id="13" name="Google Shape;457;p14"/>
            <p:cNvSpPr/>
            <p:nvPr/>
          </p:nvSpPr>
          <p:spPr>
            <a:xfrm>
              <a:off x="10058250" y="1579581"/>
              <a:ext cx="1736700" cy="38217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endParaRPr>
            </a:p>
          </p:txBody>
        </p:sp>
        <p:sp>
          <p:nvSpPr>
            <p:cNvPr id="14" name="Google Shape;458;p14"/>
            <p:cNvSpPr/>
            <p:nvPr/>
          </p:nvSpPr>
          <p:spPr>
            <a:xfrm>
              <a:off x="10097238" y="1604530"/>
              <a:ext cx="1619400" cy="5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FAIRagro 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Services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</p:txBody>
        </p:sp>
        <p:sp>
          <p:nvSpPr>
            <p:cNvPr id="15" name="Google Shape;459;p14"/>
            <p:cNvSpPr txBox="1"/>
            <p:nvPr/>
          </p:nvSpPr>
          <p:spPr>
            <a:xfrm>
              <a:off x="10284698" y="223249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 dirty="0" err="1">
                  <a:solidFill>
                    <a:schemeClr val="tx1"/>
                  </a:solidFill>
                  <a:sym typeface="Quattrocento Sans"/>
                </a:rPr>
                <a:t>Networked</a:t>
              </a:r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  <a:p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RDIs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6" name="Google Shape;460;p14"/>
            <p:cNvSpPr txBox="1"/>
            <p:nvPr/>
          </p:nvSpPr>
          <p:spPr>
            <a:xfrm>
              <a:off x="10297428" y="308007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Search &amp; Inventory 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7" name="Google Shape;461;p14"/>
            <p:cNvSpPr txBox="1"/>
            <p:nvPr/>
          </p:nvSpPr>
          <p:spPr>
            <a:xfrm>
              <a:off x="10297428" y="3914584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Scientific Workflow Infrastructure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8" name="Google Shape;462;p14"/>
            <p:cNvSpPr txBox="1"/>
            <p:nvPr/>
          </p:nvSpPr>
          <p:spPr>
            <a:xfrm>
              <a:off x="10297428" y="4749096"/>
              <a:ext cx="1296000" cy="431700"/>
            </a:xfrm>
            <a:prstGeom prst="rect">
              <a:avLst/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1200">
                <a:sym typeface="Quattrocento Sans"/>
              </a:endParaRPr>
            </a:p>
            <a:p>
              <a:r>
                <a:rPr lang="de-DE" sz="1200">
                  <a:sym typeface="Quattrocento Sans"/>
                </a:rPr>
                <a:t>…</a:t>
              </a:r>
              <a:endParaRPr sz="1200"/>
            </a:p>
            <a:p>
              <a:endParaRPr sz="1200">
                <a:sym typeface="Quattrocento Sans"/>
              </a:endParaRPr>
            </a:p>
          </p:txBody>
        </p:sp>
      </p:grpSp>
      <p:grpSp>
        <p:nvGrpSpPr>
          <p:cNvPr id="19" name="Google Shape;463;p14"/>
          <p:cNvGrpSpPr>
            <a:grpSpLocks noChangeAspect="1"/>
          </p:cNvGrpSpPr>
          <p:nvPr/>
        </p:nvGrpSpPr>
        <p:grpSpPr>
          <a:xfrm>
            <a:off x="614640" y="1381001"/>
            <a:ext cx="1581268" cy="4822023"/>
            <a:chOff x="614201" y="1290323"/>
            <a:chExt cx="1709513" cy="5213100"/>
          </a:xfrm>
        </p:grpSpPr>
        <p:sp>
          <p:nvSpPr>
            <p:cNvPr id="20" name="Google Shape;464;p14"/>
            <p:cNvSpPr txBox="1"/>
            <p:nvPr/>
          </p:nvSpPr>
          <p:spPr>
            <a:xfrm rot="16200000">
              <a:off x="-1356837" y="3703799"/>
              <a:ext cx="4361400" cy="419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Agrosystem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endParaRPr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1" name="Google Shape;465;p14"/>
            <p:cNvGrpSpPr/>
            <p:nvPr/>
          </p:nvGrpSpPr>
          <p:grpSpPr>
            <a:xfrm>
              <a:off x="1151614" y="1290323"/>
              <a:ext cx="1172100" cy="5213100"/>
              <a:chOff x="584319" y="1579580"/>
              <a:chExt cx="1172100" cy="5213100"/>
            </a:xfrm>
          </p:grpSpPr>
          <p:grpSp>
            <p:nvGrpSpPr>
              <p:cNvPr id="22" name="Google Shape;466;p14"/>
              <p:cNvGrpSpPr/>
              <p:nvPr/>
            </p:nvGrpSpPr>
            <p:grpSpPr>
              <a:xfrm>
                <a:off x="584319" y="1579580"/>
                <a:ext cx="1172100" cy="5213100"/>
                <a:chOff x="584319" y="1579580"/>
                <a:chExt cx="1172100" cy="5213100"/>
              </a:xfrm>
            </p:grpSpPr>
            <p:sp>
              <p:nvSpPr>
                <p:cNvPr id="24" name="Google Shape;467;p14"/>
                <p:cNvSpPr/>
                <p:nvPr/>
              </p:nvSpPr>
              <p:spPr>
                <a:xfrm>
                  <a:off x="584319" y="1579580"/>
                  <a:ext cx="1172100" cy="5213100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Karla"/>
                  </a:endParaRPr>
                </a:p>
              </p:txBody>
            </p:sp>
            <p:sp>
              <p:nvSpPr>
                <p:cNvPr id="25" name="Google Shape;468;p14"/>
                <p:cNvSpPr txBox="1"/>
                <p:nvPr/>
              </p:nvSpPr>
              <p:spPr>
                <a:xfrm>
                  <a:off x="584319" y="1607763"/>
                  <a:ext cx="1172100" cy="3970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Use</a:t>
                  </a:r>
                  <a:r>
                    <a:rPr lang="de-DE" sz="1100" b="0" i="0" u="none" strike="noStrike" cap="none" dirty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 </a:t>
                  </a: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cases</a:t>
                  </a:r>
                  <a:endParaRPr sz="1100" b="0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" name="Google Shape;469;p14"/>
                <p:cNvSpPr/>
                <p:nvPr/>
              </p:nvSpPr>
              <p:spPr>
                <a:xfrm>
                  <a:off x="758063" y="202207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UC1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Breeding</a:t>
                  </a:r>
                  <a:endParaRPr sz="800" b="0" i="0" u="none" strike="noStrike" cap="none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" name="Google Shape;470;p14"/>
                <p:cNvSpPr/>
                <p:nvPr/>
              </p:nvSpPr>
              <p:spPr>
                <a:xfrm>
                  <a:off x="758063" y="2708155"/>
                  <a:ext cx="784200" cy="647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 dirty="0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UC2</a:t>
                  </a:r>
                  <a:endParaRPr sz="900" b="0" i="0" u="none" strike="noStrike" cap="none" dirty="0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 dirty="0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Agronomy</a:t>
                  </a:r>
                  <a:endParaRPr sz="800" b="0" i="0" u="none" strike="noStrike" cap="none" dirty="0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" name="Google Shape;471;p14"/>
                <p:cNvSpPr/>
                <p:nvPr/>
              </p:nvSpPr>
              <p:spPr>
                <a:xfrm>
                  <a:off x="758063" y="3403467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UC3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Pest &amp;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disease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9" name="Google Shape;472;p14"/>
                <p:cNvSpPr/>
                <p:nvPr/>
              </p:nvSpPr>
              <p:spPr>
                <a:xfrm>
                  <a:off x="758063" y="408954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UC4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LTE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" name="Google Shape;473;p14"/>
                <p:cNvSpPr/>
                <p:nvPr/>
              </p:nvSpPr>
              <p:spPr>
                <a:xfrm>
                  <a:off x="758063" y="477561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UC5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Sensor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systems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" name="Google Shape;474;p14"/>
                <p:cNvSpPr/>
                <p:nvPr/>
              </p:nvSpPr>
              <p:spPr>
                <a:xfrm>
                  <a:off x="758063" y="546169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UC6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Integrated</a:t>
                  </a:r>
                  <a:endParaRPr sz="800">
                    <a:latin typeface="Fira Sans" panose="020B0503050000020004" pitchFamily="34" charset="0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modeling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pic>
            <p:nvPicPr>
              <p:cNvPr id="23" name="Google Shape;475;p14"/>
              <p:cNvPicPr preferRelativeResize="0"/>
              <p:nvPr/>
            </p:nvPicPr>
            <p:blipFill rotWithShape="1">
              <a:blip r:embed="rId2"/>
              <a:srcRect/>
              <a:stretch/>
            </p:blipFill>
            <p:spPr>
              <a:xfrm>
                <a:off x="851901" y="6266110"/>
                <a:ext cx="633013" cy="429001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</p:grpSp>
      </p:grpSp>
      <p:sp>
        <p:nvSpPr>
          <p:cNvPr id="32" name="Google Shape;436;p14"/>
          <p:cNvSpPr txBox="1"/>
          <p:nvPr/>
        </p:nvSpPr>
        <p:spPr>
          <a:xfrm>
            <a:off x="3824480" y="3352067"/>
            <a:ext cx="4829700" cy="991041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Combining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expertises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in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DMP,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training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education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MIAPPE,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copyright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licenses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DOI,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spatial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4.0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quality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-term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preservation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...</a:t>
            </a:r>
            <a:endParaRPr sz="140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" name="Google Shape;437;p14"/>
          <p:cNvSpPr txBox="1"/>
          <p:nvPr/>
        </p:nvSpPr>
        <p:spPr>
          <a:xfrm>
            <a:off x="4273551" y="1386628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4" name="Google Shape;438;p14"/>
          <p:cNvGrpSpPr/>
          <p:nvPr/>
        </p:nvGrpSpPr>
        <p:grpSpPr>
          <a:xfrm>
            <a:off x="4004328" y="1900613"/>
            <a:ext cx="4483775" cy="1296233"/>
            <a:chOff x="3461850" y="1876075"/>
            <a:chExt cx="4483775" cy="1296233"/>
          </a:xfrm>
        </p:grpSpPr>
        <p:grpSp>
          <p:nvGrpSpPr>
            <p:cNvPr id="35" name="Google Shape;439;p14"/>
            <p:cNvGrpSpPr/>
            <p:nvPr/>
          </p:nvGrpSpPr>
          <p:grpSpPr>
            <a:xfrm>
              <a:off x="3461850" y="1876075"/>
              <a:ext cx="1137900" cy="1296233"/>
              <a:chOff x="3461850" y="1876075"/>
              <a:chExt cx="1137900" cy="1296233"/>
            </a:xfrm>
          </p:grpSpPr>
          <p:sp>
            <p:nvSpPr>
              <p:cNvPr id="44" name="Google Shape;440;p14"/>
              <p:cNvSpPr txBox="1"/>
              <p:nvPr/>
            </p:nvSpPr>
            <p:spPr>
              <a:xfrm>
                <a:off x="3461850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45" name="Google Shape;441;p14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37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39" name="Google Shape;444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0" name="Google Shape;445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1" name="Google Shape;446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2" name="Google Shape;447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" name="Google Shape;448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8" name="Google Shape;449;p14"/>
              <p:cNvSpPr txBox="1"/>
              <p:nvPr/>
            </p:nvSpPr>
            <p:spPr>
              <a:xfrm>
                <a:off x="5440444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i="0" u="none" strike="noStrike" cap="none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46" name="Google Shape;450;p14"/>
          <p:cNvSpPr txBox="1"/>
          <p:nvPr/>
        </p:nvSpPr>
        <p:spPr>
          <a:xfrm>
            <a:off x="2864250" y="1745610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" name="Google Shape;451;p14"/>
          <p:cNvSpPr/>
          <p:nvPr/>
        </p:nvSpPr>
        <p:spPr>
          <a:xfrm>
            <a:off x="5531754" y="4626482"/>
            <a:ext cx="626400" cy="4377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48" name="Google Shape;455;p14"/>
          <p:cNvCxnSpPr/>
          <p:nvPr/>
        </p:nvCxnSpPr>
        <p:spPr>
          <a:xfrm>
            <a:off x="3534986" y="1330116"/>
            <a:ext cx="0" cy="33711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9081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Timeline &amp; </a:t>
            </a:r>
            <a:r>
              <a:rPr lang="de-DE" sz="2600" dirty="0" err="1"/>
              <a:t>project</a:t>
            </a:r>
            <a:r>
              <a:rPr lang="de-DE" sz="2600" dirty="0"/>
              <a:t> </a:t>
            </a:r>
            <a:r>
              <a:rPr lang="de-DE" sz="2600" dirty="0" err="1"/>
              <a:t>duration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482;p15"/>
          <p:cNvSpPr/>
          <p:nvPr/>
        </p:nvSpPr>
        <p:spPr>
          <a:xfrm rot="10800000" flipH="1">
            <a:off x="260479" y="3437467"/>
            <a:ext cx="11594955" cy="603248"/>
          </a:xfrm>
          <a:custGeom>
            <a:avLst/>
            <a:gdLst/>
            <a:ahLst/>
            <a:cxnLst/>
            <a:rect l="l" t="t" r="r" b="b"/>
            <a:pathLst>
              <a:path w="11594955" h="603248" extrusionOk="0">
                <a:moveTo>
                  <a:pt x="11179041" y="603248"/>
                </a:moveTo>
                <a:lnTo>
                  <a:pt x="11594955" y="301625"/>
                </a:lnTo>
                <a:lnTo>
                  <a:pt x="11179041" y="0"/>
                </a:lnTo>
                <a:lnTo>
                  <a:pt x="11179041" y="150813"/>
                </a:lnTo>
                <a:lnTo>
                  <a:pt x="1767803" y="150813"/>
                </a:lnTo>
                <a:lnTo>
                  <a:pt x="1767803" y="150259"/>
                </a:lnTo>
                <a:lnTo>
                  <a:pt x="150019" y="150259"/>
                </a:lnTo>
                <a:cubicBezTo>
                  <a:pt x="67166" y="150259"/>
                  <a:pt x="0" y="217425"/>
                  <a:pt x="0" y="300278"/>
                </a:cubicBezTo>
                <a:lnTo>
                  <a:pt x="0" y="450296"/>
                </a:lnTo>
                <a:lnTo>
                  <a:pt x="1626274" y="450296"/>
                </a:lnTo>
                <a:lnTo>
                  <a:pt x="1626274" y="452436"/>
                </a:lnTo>
                <a:lnTo>
                  <a:pt x="11179041" y="452436"/>
                </a:lnTo>
                <a:close/>
              </a:path>
            </a:pathLst>
          </a:custGeom>
          <a:solidFill>
            <a:srgbClr val="A7C637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8" name="Google Shape;485;p15"/>
          <p:cNvSpPr txBox="1"/>
          <p:nvPr/>
        </p:nvSpPr>
        <p:spPr>
          <a:xfrm>
            <a:off x="508475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&lt; 2023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486;p15"/>
          <p:cNvSpPr txBox="1"/>
          <p:nvPr/>
        </p:nvSpPr>
        <p:spPr>
          <a:xfrm>
            <a:off x="2173600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2023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487;p15"/>
          <p:cNvSpPr txBox="1"/>
          <p:nvPr/>
        </p:nvSpPr>
        <p:spPr>
          <a:xfrm>
            <a:off x="8253927" y="3523231"/>
            <a:ext cx="222034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2025 </a:t>
            </a:r>
            <a:r>
              <a:rPr lang="de-DE" dirty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- 2027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88;p15"/>
          <p:cNvSpPr txBox="1"/>
          <p:nvPr/>
        </p:nvSpPr>
        <p:spPr>
          <a:xfrm>
            <a:off x="260479" y="1844369"/>
            <a:ext cx="1502100" cy="167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Proposal</a:t>
            </a: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submission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>
              <a:spcBef>
                <a:spcPts val="600"/>
              </a:spcBef>
            </a:pPr>
            <a:r>
              <a:rPr lang="de-DE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</a:t>
            </a:r>
            <a:r>
              <a:rPr lang="de-DE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eview</a:t>
            </a:r>
            <a:r>
              <a:rPr lang="de-DE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&amp; </a:t>
            </a:r>
            <a:r>
              <a:rPr lang="de-DE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decision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600" b="0" i="0" u="none" strike="noStrike" cap="none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dirty="0">
              <a:latin typeface="Fira Sans" panose="020B0503050000020004" pitchFamily="34" charset="0"/>
            </a:endParaRPr>
          </a:p>
        </p:txBody>
      </p:sp>
      <p:sp>
        <p:nvSpPr>
          <p:cNvPr id="13" name="Google Shape;490;p15"/>
          <p:cNvSpPr txBox="1"/>
          <p:nvPr/>
        </p:nvSpPr>
        <p:spPr>
          <a:xfrm>
            <a:off x="1804605" y="4013458"/>
            <a:ext cx="4740573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Project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. 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March 2023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Duration: 5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years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727199" lvl="1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DSSC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started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(Help Desk, User Support)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4" name="Google Shape;484;p15"/>
          <p:cNvCxnSpPr/>
          <p:nvPr/>
        </p:nvCxnSpPr>
        <p:spPr>
          <a:xfrm>
            <a:off x="3618952" y="35716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483;p15"/>
          <p:cNvCxnSpPr/>
          <p:nvPr/>
        </p:nvCxnSpPr>
        <p:spPr>
          <a:xfrm>
            <a:off x="1584484" y="36043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483;p15"/>
          <p:cNvCxnSpPr/>
          <p:nvPr/>
        </p:nvCxnSpPr>
        <p:spPr>
          <a:xfrm>
            <a:off x="6672696" y="3586649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486;p15"/>
          <p:cNvSpPr txBox="1"/>
          <p:nvPr/>
        </p:nvSpPr>
        <p:spPr>
          <a:xfrm>
            <a:off x="4336801" y="352323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2024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" name="Google Shape;490;p15"/>
          <p:cNvSpPr txBox="1"/>
          <p:nvPr/>
        </p:nvSpPr>
        <p:spPr>
          <a:xfrm>
            <a:off x="3695100" y="1640766"/>
            <a:ext cx="6779171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All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Measures</a:t>
            </a: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started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38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employess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Postdocs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727199" lvl="1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Community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Summit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(June)</a:t>
            </a:r>
          </a:p>
          <a:p>
            <a:pPr marL="1184399" lvl="2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1.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Case Call (June-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July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</a:p>
          <a:p>
            <a:pPr marL="1641599" lvl="3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New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participants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(IGZ, </a:t>
            </a:r>
            <a:r>
              <a:rPr lang="de-DE" sz="1600" dirty="0" smtClean="0">
                <a:solidFill>
                  <a:schemeClr val="bg1">
                    <a:lumMod val="75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 Rostock, HUI Berlin…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1641599" lvl="3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Case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Pilots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(Nov 1st)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" name="Google Shape;490;p15"/>
          <p:cNvSpPr txBox="1"/>
          <p:nvPr/>
        </p:nvSpPr>
        <p:spPr>
          <a:xfrm>
            <a:off x="7993137" y="3926601"/>
            <a:ext cx="32604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FAIRagor</a:t>
            </a: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Networked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infrastructure</a:t>
            </a:r>
            <a:endParaRPr lang="de-DE"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1641599" lvl="3" indent="-196850">
              <a:spcBef>
                <a:spcPts val="600"/>
              </a:spcBef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One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NFDI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36872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 smtClean="0"/>
              <a:t>flagship</a:t>
            </a:r>
            <a:r>
              <a:rPr lang="de-DE" sz="2800" dirty="0" smtClean="0"/>
              <a:t> </a:t>
            </a:r>
            <a:r>
              <a:rPr lang="de-DE" sz="2800" dirty="0" err="1" smtClean="0"/>
              <a:t>use</a:t>
            </a:r>
            <a:r>
              <a:rPr lang="de-DE" sz="2800" dirty="0" smtClean="0"/>
              <a:t> </a:t>
            </a:r>
            <a:r>
              <a:rPr lang="de-DE" sz="2800" dirty="0" err="1"/>
              <a:t>cases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Flagship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use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cases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on relevant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sustainability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problems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9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8037507" y="2880076"/>
            <a:ext cx="3564559" cy="3288581"/>
            <a:chOff x="8126927" y="3035039"/>
            <a:chExt cx="3564559" cy="3288581"/>
          </a:xfrm>
        </p:grpSpPr>
        <p:grpSp>
          <p:nvGrpSpPr>
            <p:cNvPr id="11" name="Google Shape;617;p17"/>
            <p:cNvGrpSpPr/>
            <p:nvPr/>
          </p:nvGrpSpPr>
          <p:grpSpPr>
            <a:xfrm>
              <a:off x="8736957" y="5801476"/>
              <a:ext cx="1907152" cy="522144"/>
              <a:chOff x="6637158" y="5984605"/>
              <a:chExt cx="2115767" cy="594900"/>
            </a:xfrm>
          </p:grpSpPr>
          <p:sp>
            <p:nvSpPr>
              <p:cNvPr id="27" name="Google Shape;618;p17"/>
              <p:cNvSpPr txBox="1"/>
              <p:nvPr/>
            </p:nvSpPr>
            <p:spPr>
              <a:xfrm>
                <a:off x="7535525" y="6150103"/>
                <a:ext cx="12174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Breeding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8" name="Google Shape;619;p17"/>
              <p:cNvSpPr/>
              <p:nvPr/>
            </p:nvSpPr>
            <p:spPr>
              <a:xfrm>
                <a:off x="6637158" y="5984605"/>
                <a:ext cx="740345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UC1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2" name="Google Shape;620;p17"/>
            <p:cNvGrpSpPr/>
            <p:nvPr/>
          </p:nvGrpSpPr>
          <p:grpSpPr>
            <a:xfrm>
              <a:off x="8257882" y="3599483"/>
              <a:ext cx="1948980" cy="522144"/>
              <a:chOff x="8334311" y="2915267"/>
              <a:chExt cx="2162170" cy="594901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9116781" y="3060484"/>
                <a:ext cx="1379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Agronomy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8334311" y="2915267"/>
                <a:ext cx="720602" cy="594901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UC2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538698" y="4694579"/>
              <a:ext cx="2586005" cy="514244"/>
              <a:chOff x="7539059" y="4491199"/>
              <a:chExt cx="2868876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337811" y="4656695"/>
                <a:ext cx="2070124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Pest &amp;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Diseases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539059" y="4491199"/>
                <a:ext cx="716178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UC3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8396480" y="4150810"/>
              <a:ext cx="3295006" cy="520827"/>
              <a:chOff x="7936732" y="3698513"/>
              <a:chExt cx="3655432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727464" y="3839493"/>
                <a:ext cx="2864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Long-term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experiments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936732" y="3698513"/>
                <a:ext cx="72060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UC4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646352" y="5238348"/>
              <a:ext cx="2457905" cy="522144"/>
              <a:chOff x="7128468" y="5214877"/>
              <a:chExt cx="2726764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7964332" y="5385449"/>
                <a:ext cx="18909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Sensor systems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7128468" y="5214877"/>
                <a:ext cx="72060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UC5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8126927" y="3035039"/>
              <a:ext cx="2997775" cy="523460"/>
              <a:chOff x="8706548" y="2137146"/>
              <a:chExt cx="3325688" cy="596400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9471136" y="2302559"/>
                <a:ext cx="25611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Integrated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modeling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706548" y="2137146"/>
                <a:ext cx="720602" cy="596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UC6</a:t>
                </a:r>
                <a:endParaRPr sz="12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 smtClean="0"/>
              <a:t>new</a:t>
            </a:r>
            <a:r>
              <a:rPr lang="de-DE" sz="2800" dirty="0" smtClean="0"/>
              <a:t> </a:t>
            </a:r>
            <a:r>
              <a:rPr lang="de-DE" sz="2800" dirty="0" err="1" smtClean="0"/>
              <a:t>use</a:t>
            </a:r>
            <a:r>
              <a:rPr lang="de-DE" sz="2800" dirty="0" smtClean="0"/>
              <a:t> </a:t>
            </a:r>
            <a:r>
              <a:rPr lang="de-DE" sz="2800" dirty="0" err="1" smtClean="0"/>
              <a:t>cases</a:t>
            </a:r>
            <a:r>
              <a:rPr lang="de-DE" sz="2800" dirty="0" smtClean="0"/>
              <a:t> &amp; </a:t>
            </a:r>
            <a:r>
              <a:rPr lang="de-DE" sz="2800" dirty="0" err="1" smtClean="0"/>
              <a:t>pilots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Demands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of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our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community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8" y="1994718"/>
            <a:ext cx="2169633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</a:t>
            </a:r>
            <a:r>
              <a:rPr lang="de-DE" dirty="0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Pilots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7600945" y="2671534"/>
            <a:ext cx="4629148" cy="2933995"/>
            <a:chOff x="7690365" y="2826497"/>
            <a:chExt cx="4629148" cy="2933995"/>
          </a:xfrm>
        </p:grpSpPr>
        <p:grpSp>
          <p:nvGrpSpPr>
            <p:cNvPr id="12" name="Google Shape;620;p17"/>
            <p:cNvGrpSpPr/>
            <p:nvPr/>
          </p:nvGrpSpPr>
          <p:grpSpPr>
            <a:xfrm>
              <a:off x="7778695" y="3432747"/>
              <a:ext cx="3815595" cy="522144"/>
              <a:chOff x="7802717" y="2725302"/>
              <a:chExt cx="4232967" cy="594902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8703205" y="2890215"/>
                <a:ext cx="3332479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Socio-economic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Information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7802717" y="2725302"/>
                <a:ext cx="882352" cy="594902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1</a:t>
                </a:r>
                <a:endParaRPr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060413" y="4641310"/>
              <a:ext cx="3144689" cy="514244"/>
              <a:chOff x="7008458" y="4430507"/>
              <a:chExt cx="3488672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073639" y="4577699"/>
                <a:ext cx="2423491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Arable</a:t>
                </a:r>
                <a:r>
                  <a:rPr lang="de-DE" dirty="0" smtClean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weed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data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008458" y="4430507"/>
                <a:ext cx="876936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3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7917297" y="4037689"/>
              <a:ext cx="4402216" cy="520827"/>
              <a:chOff x="7405138" y="3569630"/>
              <a:chExt cx="4883759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400567" y="3724929"/>
                <a:ext cx="388833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Synchronization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Horticulture</a:t>
                </a:r>
                <a:r>
                  <a:rPr lang="de-DE" dirty="0" smtClean="0">
                    <a:solidFill>
                      <a:schemeClr val="tx1"/>
                    </a:solidFill>
                    <a:sym typeface="Quattrocento Sans"/>
                  </a:rPr>
                  <a:t> Data 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405138" y="3569630"/>
                <a:ext cx="88235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2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167160" y="5238348"/>
              <a:ext cx="3252803" cy="522144"/>
              <a:chOff x="6596874" y="5214877"/>
              <a:chExt cx="3608620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8087318" y="5361462"/>
                <a:ext cx="2118176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BrAPI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Integration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6596874" y="5214877"/>
                <a:ext cx="88235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4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7690365" y="2826497"/>
              <a:ext cx="3323306" cy="523460"/>
              <a:chOff x="8222235" y="1899545"/>
              <a:chExt cx="3686828" cy="596399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8828188" y="2075561"/>
                <a:ext cx="3080875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en-US" dirty="0" smtClean="0">
                    <a:solidFill>
                      <a:schemeClr val="tx1"/>
                    </a:solidFill>
                    <a:sym typeface="Quattrocento Sans"/>
                  </a:rPr>
                  <a:t>Tools </a:t>
                </a:r>
                <a:r>
                  <a:rPr lang="en-US" dirty="0">
                    <a:solidFill>
                      <a:schemeClr val="tx1"/>
                    </a:solidFill>
                    <a:sym typeface="Quattrocento Sans"/>
                  </a:rPr>
                  <a:t>for Extreme Events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222235" y="1899545"/>
                <a:ext cx="835072" cy="596399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0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Show </a:t>
                </a:r>
                <a:r>
                  <a:rPr lang="de-DE" sz="1000" dirty="0" err="1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case</a:t>
                </a:r>
                <a:endParaRPr sz="10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53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>
                <a:solidFill>
                  <a:srgbClr val="A7C637"/>
                </a:solidFill>
              </a:rPr>
              <a:t>Further </a:t>
            </a:r>
            <a:r>
              <a:rPr lang="de-DE" sz="2600" dirty="0" err="1">
                <a:solidFill>
                  <a:srgbClr val="A7C637"/>
                </a:solidFill>
              </a:rPr>
              <a:t>development</a:t>
            </a:r>
            <a:r>
              <a:rPr lang="de-DE" sz="2600" dirty="0">
                <a:solidFill>
                  <a:srgbClr val="A7C637"/>
                </a:solidFill>
              </a:rPr>
              <a:t> </a:t>
            </a:r>
            <a:r>
              <a:rPr lang="de-DE" sz="2600" dirty="0" err="1">
                <a:solidFill>
                  <a:srgbClr val="A7C637"/>
                </a:solidFill>
              </a:rPr>
              <a:t>of</a:t>
            </a:r>
            <a:r>
              <a:rPr lang="de-DE" sz="2600" dirty="0">
                <a:solidFill>
                  <a:srgbClr val="A7C637"/>
                </a:solidFill>
              </a:rPr>
              <a:t> FAIRagro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54;p18"/>
          <p:cNvSpPr/>
          <p:nvPr/>
        </p:nvSpPr>
        <p:spPr>
          <a:xfrm>
            <a:off x="161006" y="1638311"/>
            <a:ext cx="229756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Potential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domains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" name="Google Shape;655;p18"/>
          <p:cNvGrpSpPr/>
          <p:nvPr/>
        </p:nvGrpSpPr>
        <p:grpSpPr>
          <a:xfrm>
            <a:off x="368101" y="5163072"/>
            <a:ext cx="1046546" cy="598108"/>
            <a:chOff x="1943862" y="2801874"/>
            <a:chExt cx="2184400" cy="1391920"/>
          </a:xfrm>
        </p:grpSpPr>
        <p:sp>
          <p:nvSpPr>
            <p:cNvPr id="9" name="Google Shape;656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57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oogle Shape;658;p18"/>
          <p:cNvGrpSpPr/>
          <p:nvPr/>
        </p:nvGrpSpPr>
        <p:grpSpPr>
          <a:xfrm>
            <a:off x="365304" y="4448652"/>
            <a:ext cx="1046546" cy="598108"/>
            <a:chOff x="1943862" y="2801874"/>
            <a:chExt cx="2184400" cy="1391920"/>
          </a:xfrm>
        </p:grpSpPr>
        <p:sp>
          <p:nvSpPr>
            <p:cNvPr id="12" name="Google Shape;659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660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672;p18"/>
          <p:cNvGrpSpPr/>
          <p:nvPr/>
        </p:nvGrpSpPr>
        <p:grpSpPr>
          <a:xfrm>
            <a:off x="484644" y="2490600"/>
            <a:ext cx="720359" cy="1697793"/>
            <a:chOff x="457452" y="1524354"/>
            <a:chExt cx="1114761" cy="2627349"/>
          </a:xfrm>
        </p:grpSpPr>
        <p:sp>
          <p:nvSpPr>
            <p:cNvPr id="15" name="Google Shape;673;p18"/>
            <p:cNvSpPr/>
            <p:nvPr/>
          </p:nvSpPr>
          <p:spPr>
            <a:xfrm>
              <a:off x="457452" y="1524354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674;p18"/>
            <p:cNvSpPr/>
            <p:nvPr/>
          </p:nvSpPr>
          <p:spPr>
            <a:xfrm>
              <a:off x="937713" y="1762822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675;p18"/>
            <p:cNvSpPr/>
            <p:nvPr/>
          </p:nvSpPr>
          <p:spPr>
            <a:xfrm>
              <a:off x="457452" y="2005310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" name="Google Shape;676;p18"/>
            <p:cNvSpPr/>
            <p:nvPr/>
          </p:nvSpPr>
          <p:spPr>
            <a:xfrm>
              <a:off x="937713" y="2243779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77;p18"/>
            <p:cNvSpPr/>
            <p:nvPr/>
          </p:nvSpPr>
          <p:spPr>
            <a:xfrm>
              <a:off x="457452" y="2486068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678;p18"/>
            <p:cNvSpPr/>
            <p:nvPr/>
          </p:nvSpPr>
          <p:spPr>
            <a:xfrm>
              <a:off x="937713" y="2724535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679;p18"/>
            <p:cNvSpPr/>
            <p:nvPr/>
          </p:nvSpPr>
          <p:spPr>
            <a:xfrm>
              <a:off x="457452" y="2965179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680;p18"/>
            <p:cNvSpPr/>
            <p:nvPr/>
          </p:nvSpPr>
          <p:spPr>
            <a:xfrm>
              <a:off x="937713" y="3203647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681;p18"/>
            <p:cNvSpPr/>
            <p:nvPr/>
          </p:nvSpPr>
          <p:spPr>
            <a:xfrm>
              <a:off x="457452" y="3446135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682;p18"/>
            <p:cNvSpPr/>
            <p:nvPr/>
          </p:nvSpPr>
          <p:spPr>
            <a:xfrm>
              <a:off x="937713" y="3684603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5" name="Google Shape;662;p18"/>
          <p:cNvGrpSpPr/>
          <p:nvPr/>
        </p:nvGrpSpPr>
        <p:grpSpPr>
          <a:xfrm>
            <a:off x="4030686" y="1516181"/>
            <a:ext cx="2990206" cy="1964377"/>
            <a:chOff x="4030686" y="1474301"/>
            <a:chExt cx="2990206" cy="1964377"/>
          </a:xfrm>
          <a:solidFill>
            <a:srgbClr val="00917A"/>
          </a:solidFill>
        </p:grpSpPr>
        <p:grpSp>
          <p:nvGrpSpPr>
            <p:cNvPr id="26" name="Google Shape;663;p18"/>
            <p:cNvGrpSpPr/>
            <p:nvPr/>
          </p:nvGrpSpPr>
          <p:grpSpPr>
            <a:xfrm>
              <a:off x="4394331" y="1763677"/>
              <a:ext cx="2184400" cy="1391920"/>
              <a:chOff x="1943862" y="2801874"/>
              <a:chExt cx="2184400" cy="1391920"/>
            </a:xfrm>
            <a:grpFill/>
          </p:grpSpPr>
          <p:sp>
            <p:nvSpPr>
              <p:cNvPr id="33" name="Google Shape;664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1091945" y="0"/>
                    </a:moveTo>
                    <a:lnTo>
                      <a:pt x="1033948" y="964"/>
                    </a:lnTo>
                    <a:lnTo>
                      <a:pt x="976740" y="3825"/>
                    </a:lnTo>
                    <a:lnTo>
                      <a:pt x="920396" y="8536"/>
                    </a:lnTo>
                    <a:lnTo>
                      <a:pt x="864992" y="15047"/>
                    </a:lnTo>
                    <a:lnTo>
                      <a:pt x="810604" y="23310"/>
                    </a:lnTo>
                    <a:lnTo>
                      <a:pt x="757306" y="33278"/>
                    </a:lnTo>
                    <a:lnTo>
                      <a:pt x="705174" y="44903"/>
                    </a:lnTo>
                    <a:lnTo>
                      <a:pt x="654284" y="58135"/>
                    </a:lnTo>
                    <a:lnTo>
                      <a:pt x="604712" y="72928"/>
                    </a:lnTo>
                    <a:lnTo>
                      <a:pt x="556531" y="89233"/>
                    </a:lnTo>
                    <a:lnTo>
                      <a:pt x="509819" y="107002"/>
                    </a:lnTo>
                    <a:lnTo>
                      <a:pt x="464650" y="126186"/>
                    </a:lnTo>
                    <a:lnTo>
                      <a:pt x="421100" y="146738"/>
                    </a:lnTo>
                    <a:lnTo>
                      <a:pt x="379244" y="168610"/>
                    </a:lnTo>
                    <a:lnTo>
                      <a:pt x="339157" y="191753"/>
                    </a:lnTo>
                    <a:lnTo>
                      <a:pt x="300916" y="216120"/>
                    </a:lnTo>
                    <a:lnTo>
                      <a:pt x="264595" y="241662"/>
                    </a:lnTo>
                    <a:lnTo>
                      <a:pt x="230271" y="268331"/>
                    </a:lnTo>
                    <a:lnTo>
                      <a:pt x="198017" y="296079"/>
                    </a:lnTo>
                    <a:lnTo>
                      <a:pt x="167910" y="324858"/>
                    </a:lnTo>
                    <a:lnTo>
                      <a:pt x="140026" y="354620"/>
                    </a:lnTo>
                    <a:lnTo>
                      <a:pt x="114439" y="385316"/>
                    </a:lnTo>
                    <a:lnTo>
                      <a:pt x="91226" y="416899"/>
                    </a:lnTo>
                    <a:lnTo>
                      <a:pt x="70461" y="449320"/>
                    </a:lnTo>
                    <a:lnTo>
                      <a:pt x="36578" y="516486"/>
                    </a:lnTo>
                    <a:lnTo>
                      <a:pt x="13394" y="586428"/>
                    </a:lnTo>
                    <a:lnTo>
                      <a:pt x="1513" y="658762"/>
                    </a:lnTo>
                    <a:lnTo>
                      <a:pt x="0" y="695705"/>
                    </a:lnTo>
                    <a:lnTo>
                      <a:pt x="1513" y="732649"/>
                    </a:lnTo>
                    <a:lnTo>
                      <a:pt x="13394" y="804983"/>
                    </a:lnTo>
                    <a:lnTo>
                      <a:pt x="36578" y="874925"/>
                    </a:lnTo>
                    <a:lnTo>
                      <a:pt x="70461" y="942091"/>
                    </a:lnTo>
                    <a:lnTo>
                      <a:pt x="91226" y="974512"/>
                    </a:lnTo>
                    <a:lnTo>
                      <a:pt x="114439" y="1006095"/>
                    </a:lnTo>
                    <a:lnTo>
                      <a:pt x="140026" y="1036791"/>
                    </a:lnTo>
                    <a:lnTo>
                      <a:pt x="167910" y="1066553"/>
                    </a:lnTo>
                    <a:lnTo>
                      <a:pt x="198017" y="1095332"/>
                    </a:lnTo>
                    <a:lnTo>
                      <a:pt x="230271" y="1123080"/>
                    </a:lnTo>
                    <a:lnTo>
                      <a:pt x="264595" y="1149749"/>
                    </a:lnTo>
                    <a:lnTo>
                      <a:pt x="300916" y="1175291"/>
                    </a:lnTo>
                    <a:lnTo>
                      <a:pt x="339157" y="1199658"/>
                    </a:lnTo>
                    <a:lnTo>
                      <a:pt x="379244" y="1222801"/>
                    </a:lnTo>
                    <a:lnTo>
                      <a:pt x="421100" y="1244673"/>
                    </a:lnTo>
                    <a:lnTo>
                      <a:pt x="464650" y="1265225"/>
                    </a:lnTo>
                    <a:lnTo>
                      <a:pt x="509819" y="1284409"/>
                    </a:lnTo>
                    <a:lnTo>
                      <a:pt x="556531" y="1302178"/>
                    </a:lnTo>
                    <a:lnTo>
                      <a:pt x="604712" y="1318483"/>
                    </a:lnTo>
                    <a:lnTo>
                      <a:pt x="654284" y="1333276"/>
                    </a:lnTo>
                    <a:lnTo>
                      <a:pt x="705174" y="1346508"/>
                    </a:lnTo>
                    <a:lnTo>
                      <a:pt x="757306" y="1358133"/>
                    </a:lnTo>
                    <a:lnTo>
                      <a:pt x="810604" y="1368101"/>
                    </a:lnTo>
                    <a:lnTo>
                      <a:pt x="864992" y="1376364"/>
                    </a:lnTo>
                    <a:lnTo>
                      <a:pt x="920396" y="1382875"/>
                    </a:lnTo>
                    <a:lnTo>
                      <a:pt x="976740" y="1387586"/>
                    </a:lnTo>
                    <a:lnTo>
                      <a:pt x="1033948" y="1390447"/>
                    </a:lnTo>
                    <a:lnTo>
                      <a:pt x="1091945" y="1391412"/>
                    </a:lnTo>
                    <a:lnTo>
                      <a:pt x="1149943" y="1390447"/>
                    </a:lnTo>
                    <a:lnTo>
                      <a:pt x="1207151" y="1387586"/>
                    </a:lnTo>
                    <a:lnTo>
                      <a:pt x="1263495" y="1382875"/>
                    </a:lnTo>
                    <a:lnTo>
                      <a:pt x="1318899" y="1376364"/>
                    </a:lnTo>
                    <a:lnTo>
                      <a:pt x="1373287" y="1368101"/>
                    </a:lnTo>
                    <a:lnTo>
                      <a:pt x="1426585" y="1358133"/>
                    </a:lnTo>
                    <a:lnTo>
                      <a:pt x="1478717" y="1346508"/>
                    </a:lnTo>
                    <a:lnTo>
                      <a:pt x="1529607" y="1333276"/>
                    </a:lnTo>
                    <a:lnTo>
                      <a:pt x="1579179" y="1318483"/>
                    </a:lnTo>
                    <a:lnTo>
                      <a:pt x="1627360" y="1302178"/>
                    </a:lnTo>
                    <a:lnTo>
                      <a:pt x="1674072" y="1284409"/>
                    </a:lnTo>
                    <a:lnTo>
                      <a:pt x="1719241" y="1265225"/>
                    </a:lnTo>
                    <a:lnTo>
                      <a:pt x="1762791" y="1244673"/>
                    </a:lnTo>
                    <a:lnTo>
                      <a:pt x="1804647" y="1222801"/>
                    </a:lnTo>
                    <a:lnTo>
                      <a:pt x="1844734" y="1199658"/>
                    </a:lnTo>
                    <a:lnTo>
                      <a:pt x="1882975" y="1175291"/>
                    </a:lnTo>
                    <a:lnTo>
                      <a:pt x="1919296" y="1149749"/>
                    </a:lnTo>
                    <a:lnTo>
                      <a:pt x="1953620" y="1123080"/>
                    </a:lnTo>
                    <a:lnTo>
                      <a:pt x="1985874" y="1095332"/>
                    </a:lnTo>
                    <a:lnTo>
                      <a:pt x="2015981" y="1066553"/>
                    </a:lnTo>
                    <a:lnTo>
                      <a:pt x="2043865" y="1036791"/>
                    </a:lnTo>
                    <a:lnTo>
                      <a:pt x="2069452" y="1006095"/>
                    </a:lnTo>
                    <a:lnTo>
                      <a:pt x="2092665" y="974512"/>
                    </a:lnTo>
                    <a:lnTo>
                      <a:pt x="2113430" y="942091"/>
                    </a:lnTo>
                    <a:lnTo>
                      <a:pt x="2147313" y="874925"/>
                    </a:lnTo>
                    <a:lnTo>
                      <a:pt x="2170497" y="804983"/>
                    </a:lnTo>
                    <a:lnTo>
                      <a:pt x="2182378" y="732649"/>
                    </a:lnTo>
                    <a:lnTo>
                      <a:pt x="2183891" y="695705"/>
                    </a:lnTo>
                    <a:lnTo>
                      <a:pt x="2182378" y="658762"/>
                    </a:lnTo>
                    <a:lnTo>
                      <a:pt x="2170497" y="586428"/>
                    </a:lnTo>
                    <a:lnTo>
                      <a:pt x="2147313" y="516486"/>
                    </a:lnTo>
                    <a:lnTo>
                      <a:pt x="2113430" y="449320"/>
                    </a:lnTo>
                    <a:lnTo>
                      <a:pt x="2092665" y="416899"/>
                    </a:lnTo>
                    <a:lnTo>
                      <a:pt x="2069452" y="385316"/>
                    </a:lnTo>
                    <a:lnTo>
                      <a:pt x="2043865" y="354620"/>
                    </a:lnTo>
                    <a:lnTo>
                      <a:pt x="2015981" y="324858"/>
                    </a:lnTo>
                    <a:lnTo>
                      <a:pt x="1985874" y="296079"/>
                    </a:lnTo>
                    <a:lnTo>
                      <a:pt x="1953620" y="268331"/>
                    </a:lnTo>
                    <a:lnTo>
                      <a:pt x="1919296" y="241662"/>
                    </a:lnTo>
                    <a:lnTo>
                      <a:pt x="1882975" y="216120"/>
                    </a:lnTo>
                    <a:lnTo>
                      <a:pt x="1844734" y="191753"/>
                    </a:lnTo>
                    <a:lnTo>
                      <a:pt x="1804647" y="168610"/>
                    </a:lnTo>
                    <a:lnTo>
                      <a:pt x="1762791" y="146738"/>
                    </a:lnTo>
                    <a:lnTo>
                      <a:pt x="1719241" y="126186"/>
                    </a:lnTo>
                    <a:lnTo>
                      <a:pt x="1674072" y="107002"/>
                    </a:lnTo>
                    <a:lnTo>
                      <a:pt x="1627360" y="89233"/>
                    </a:lnTo>
                    <a:lnTo>
                      <a:pt x="1579179" y="72928"/>
                    </a:lnTo>
                    <a:lnTo>
                      <a:pt x="1529607" y="58135"/>
                    </a:lnTo>
                    <a:lnTo>
                      <a:pt x="1478717" y="44903"/>
                    </a:lnTo>
                    <a:lnTo>
                      <a:pt x="1426585" y="33278"/>
                    </a:lnTo>
                    <a:lnTo>
                      <a:pt x="1373287" y="23310"/>
                    </a:lnTo>
                    <a:lnTo>
                      <a:pt x="1318899" y="15047"/>
                    </a:lnTo>
                    <a:lnTo>
                      <a:pt x="1263495" y="8536"/>
                    </a:lnTo>
                    <a:lnTo>
                      <a:pt x="1207151" y="3825"/>
                    </a:lnTo>
                    <a:lnTo>
                      <a:pt x="1149943" y="964"/>
                    </a:lnTo>
                    <a:lnTo>
                      <a:pt x="109194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665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0" y="695705"/>
                    </a:moveTo>
                    <a:lnTo>
                      <a:pt x="6003" y="622320"/>
                    </a:lnTo>
                    <a:lnTo>
                      <a:pt x="23611" y="551134"/>
                    </a:lnTo>
                    <a:lnTo>
                      <a:pt x="52219" y="482532"/>
                    </a:lnTo>
                    <a:lnTo>
                      <a:pt x="91226" y="416899"/>
                    </a:lnTo>
                    <a:lnTo>
                      <a:pt x="114439" y="385316"/>
                    </a:lnTo>
                    <a:lnTo>
                      <a:pt x="140026" y="354620"/>
                    </a:lnTo>
                    <a:lnTo>
                      <a:pt x="167910" y="324858"/>
                    </a:lnTo>
                    <a:lnTo>
                      <a:pt x="198017" y="296079"/>
                    </a:lnTo>
                    <a:lnTo>
                      <a:pt x="230271" y="268331"/>
                    </a:lnTo>
                    <a:lnTo>
                      <a:pt x="264595" y="241662"/>
                    </a:lnTo>
                    <a:lnTo>
                      <a:pt x="300916" y="216120"/>
                    </a:lnTo>
                    <a:lnTo>
                      <a:pt x="339157" y="191753"/>
                    </a:lnTo>
                    <a:lnTo>
                      <a:pt x="379244" y="168610"/>
                    </a:lnTo>
                    <a:lnTo>
                      <a:pt x="421100" y="146738"/>
                    </a:lnTo>
                    <a:lnTo>
                      <a:pt x="464650" y="126186"/>
                    </a:lnTo>
                    <a:lnTo>
                      <a:pt x="509819" y="107002"/>
                    </a:lnTo>
                    <a:lnTo>
                      <a:pt x="556531" y="89233"/>
                    </a:lnTo>
                    <a:lnTo>
                      <a:pt x="604712" y="72928"/>
                    </a:lnTo>
                    <a:lnTo>
                      <a:pt x="654284" y="58135"/>
                    </a:lnTo>
                    <a:lnTo>
                      <a:pt x="705174" y="44903"/>
                    </a:lnTo>
                    <a:lnTo>
                      <a:pt x="757306" y="33278"/>
                    </a:lnTo>
                    <a:lnTo>
                      <a:pt x="810604" y="23310"/>
                    </a:lnTo>
                    <a:lnTo>
                      <a:pt x="864992" y="15047"/>
                    </a:lnTo>
                    <a:lnTo>
                      <a:pt x="920396" y="8536"/>
                    </a:lnTo>
                    <a:lnTo>
                      <a:pt x="976740" y="3825"/>
                    </a:lnTo>
                    <a:lnTo>
                      <a:pt x="1033948" y="964"/>
                    </a:lnTo>
                    <a:lnTo>
                      <a:pt x="1091945" y="0"/>
                    </a:lnTo>
                    <a:lnTo>
                      <a:pt x="1149943" y="964"/>
                    </a:lnTo>
                    <a:lnTo>
                      <a:pt x="1207151" y="3825"/>
                    </a:lnTo>
                    <a:lnTo>
                      <a:pt x="1263495" y="8536"/>
                    </a:lnTo>
                    <a:lnTo>
                      <a:pt x="1318899" y="15047"/>
                    </a:lnTo>
                    <a:lnTo>
                      <a:pt x="1373287" y="23310"/>
                    </a:lnTo>
                    <a:lnTo>
                      <a:pt x="1426585" y="33278"/>
                    </a:lnTo>
                    <a:lnTo>
                      <a:pt x="1478717" y="44903"/>
                    </a:lnTo>
                    <a:lnTo>
                      <a:pt x="1529607" y="58135"/>
                    </a:lnTo>
                    <a:lnTo>
                      <a:pt x="1579179" y="72928"/>
                    </a:lnTo>
                    <a:lnTo>
                      <a:pt x="1627360" y="89233"/>
                    </a:lnTo>
                    <a:lnTo>
                      <a:pt x="1674072" y="107002"/>
                    </a:lnTo>
                    <a:lnTo>
                      <a:pt x="1719241" y="126186"/>
                    </a:lnTo>
                    <a:lnTo>
                      <a:pt x="1762791" y="146738"/>
                    </a:lnTo>
                    <a:lnTo>
                      <a:pt x="1804647" y="168610"/>
                    </a:lnTo>
                    <a:lnTo>
                      <a:pt x="1844734" y="191753"/>
                    </a:lnTo>
                    <a:lnTo>
                      <a:pt x="1882975" y="216120"/>
                    </a:lnTo>
                    <a:lnTo>
                      <a:pt x="1919296" y="241662"/>
                    </a:lnTo>
                    <a:lnTo>
                      <a:pt x="1953620" y="268331"/>
                    </a:lnTo>
                    <a:lnTo>
                      <a:pt x="1985874" y="296079"/>
                    </a:lnTo>
                    <a:lnTo>
                      <a:pt x="2015981" y="324858"/>
                    </a:lnTo>
                    <a:lnTo>
                      <a:pt x="2043865" y="354620"/>
                    </a:lnTo>
                    <a:lnTo>
                      <a:pt x="2069452" y="385316"/>
                    </a:lnTo>
                    <a:lnTo>
                      <a:pt x="2092665" y="416899"/>
                    </a:lnTo>
                    <a:lnTo>
                      <a:pt x="2113430" y="449320"/>
                    </a:lnTo>
                    <a:lnTo>
                      <a:pt x="2147313" y="516486"/>
                    </a:lnTo>
                    <a:lnTo>
                      <a:pt x="2170497" y="586428"/>
                    </a:lnTo>
                    <a:lnTo>
                      <a:pt x="2182378" y="658762"/>
                    </a:lnTo>
                    <a:lnTo>
                      <a:pt x="2183891" y="695705"/>
                    </a:lnTo>
                    <a:lnTo>
                      <a:pt x="2182378" y="732649"/>
                    </a:lnTo>
                    <a:lnTo>
                      <a:pt x="2170497" y="804983"/>
                    </a:lnTo>
                    <a:lnTo>
                      <a:pt x="2147313" y="874925"/>
                    </a:lnTo>
                    <a:lnTo>
                      <a:pt x="2113430" y="942091"/>
                    </a:lnTo>
                    <a:lnTo>
                      <a:pt x="2092665" y="974512"/>
                    </a:lnTo>
                    <a:lnTo>
                      <a:pt x="2069452" y="1006095"/>
                    </a:lnTo>
                    <a:lnTo>
                      <a:pt x="2043865" y="1036791"/>
                    </a:lnTo>
                    <a:lnTo>
                      <a:pt x="2015981" y="1066553"/>
                    </a:lnTo>
                    <a:lnTo>
                      <a:pt x="1985874" y="1095332"/>
                    </a:lnTo>
                    <a:lnTo>
                      <a:pt x="1953620" y="1123080"/>
                    </a:lnTo>
                    <a:lnTo>
                      <a:pt x="1919296" y="1149749"/>
                    </a:lnTo>
                    <a:lnTo>
                      <a:pt x="1882975" y="1175291"/>
                    </a:lnTo>
                    <a:lnTo>
                      <a:pt x="1844734" y="1199658"/>
                    </a:lnTo>
                    <a:lnTo>
                      <a:pt x="1804647" y="1222801"/>
                    </a:lnTo>
                    <a:lnTo>
                      <a:pt x="1762791" y="1244673"/>
                    </a:lnTo>
                    <a:lnTo>
                      <a:pt x="1719241" y="1265225"/>
                    </a:lnTo>
                    <a:lnTo>
                      <a:pt x="1674072" y="1284409"/>
                    </a:lnTo>
                    <a:lnTo>
                      <a:pt x="1627360" y="1302178"/>
                    </a:lnTo>
                    <a:lnTo>
                      <a:pt x="1579179" y="1318483"/>
                    </a:lnTo>
                    <a:lnTo>
                      <a:pt x="1529607" y="1333276"/>
                    </a:lnTo>
                    <a:lnTo>
                      <a:pt x="1478717" y="1346508"/>
                    </a:lnTo>
                    <a:lnTo>
                      <a:pt x="1426585" y="1358133"/>
                    </a:lnTo>
                    <a:lnTo>
                      <a:pt x="1373287" y="1368101"/>
                    </a:lnTo>
                    <a:lnTo>
                      <a:pt x="1318899" y="1376364"/>
                    </a:lnTo>
                    <a:lnTo>
                      <a:pt x="1263495" y="1382875"/>
                    </a:lnTo>
                    <a:lnTo>
                      <a:pt x="1207151" y="1387586"/>
                    </a:lnTo>
                    <a:lnTo>
                      <a:pt x="1149943" y="1390447"/>
                    </a:lnTo>
                    <a:lnTo>
                      <a:pt x="1091945" y="1391412"/>
                    </a:lnTo>
                    <a:lnTo>
                      <a:pt x="1033948" y="1390447"/>
                    </a:lnTo>
                    <a:lnTo>
                      <a:pt x="976740" y="1387586"/>
                    </a:lnTo>
                    <a:lnTo>
                      <a:pt x="920396" y="1382875"/>
                    </a:lnTo>
                    <a:lnTo>
                      <a:pt x="864992" y="1376364"/>
                    </a:lnTo>
                    <a:lnTo>
                      <a:pt x="810604" y="1368101"/>
                    </a:lnTo>
                    <a:lnTo>
                      <a:pt x="757306" y="1358133"/>
                    </a:lnTo>
                    <a:lnTo>
                      <a:pt x="705174" y="1346508"/>
                    </a:lnTo>
                    <a:lnTo>
                      <a:pt x="654284" y="1333276"/>
                    </a:lnTo>
                    <a:lnTo>
                      <a:pt x="604712" y="1318483"/>
                    </a:lnTo>
                    <a:lnTo>
                      <a:pt x="556531" y="1302178"/>
                    </a:lnTo>
                    <a:lnTo>
                      <a:pt x="509819" y="1284409"/>
                    </a:lnTo>
                    <a:lnTo>
                      <a:pt x="464650" y="1265225"/>
                    </a:lnTo>
                    <a:lnTo>
                      <a:pt x="421100" y="1244673"/>
                    </a:lnTo>
                    <a:lnTo>
                      <a:pt x="379244" y="1222801"/>
                    </a:lnTo>
                    <a:lnTo>
                      <a:pt x="339157" y="1199658"/>
                    </a:lnTo>
                    <a:lnTo>
                      <a:pt x="300916" y="1175291"/>
                    </a:lnTo>
                    <a:lnTo>
                      <a:pt x="264595" y="1149749"/>
                    </a:lnTo>
                    <a:lnTo>
                      <a:pt x="230271" y="1123080"/>
                    </a:lnTo>
                    <a:lnTo>
                      <a:pt x="198017" y="1095332"/>
                    </a:lnTo>
                    <a:lnTo>
                      <a:pt x="167910" y="1066553"/>
                    </a:lnTo>
                    <a:lnTo>
                      <a:pt x="140026" y="1036791"/>
                    </a:lnTo>
                    <a:lnTo>
                      <a:pt x="114439" y="1006095"/>
                    </a:lnTo>
                    <a:lnTo>
                      <a:pt x="91226" y="974512"/>
                    </a:lnTo>
                    <a:lnTo>
                      <a:pt x="70461" y="942091"/>
                    </a:lnTo>
                    <a:lnTo>
                      <a:pt x="36578" y="874925"/>
                    </a:lnTo>
                    <a:lnTo>
                      <a:pt x="13394" y="804983"/>
                    </a:lnTo>
                    <a:lnTo>
                      <a:pt x="1513" y="732649"/>
                    </a:lnTo>
                    <a:lnTo>
                      <a:pt x="0" y="695705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bg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sz="1800" b="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7" name="Google Shape;666;p18"/>
            <p:cNvSpPr/>
            <p:nvPr/>
          </p:nvSpPr>
          <p:spPr>
            <a:xfrm>
              <a:off x="5543787" y="2965578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UC4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8" name="Google Shape;667;p18"/>
            <p:cNvSpPr/>
            <p:nvPr/>
          </p:nvSpPr>
          <p:spPr>
            <a:xfrm>
              <a:off x="6470092" y="2257114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UC3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9" name="Google Shape;668;p18"/>
            <p:cNvSpPr/>
            <p:nvPr/>
          </p:nvSpPr>
          <p:spPr>
            <a:xfrm>
              <a:off x="5680899" y="1474301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UC2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0" name="Google Shape;669;p18"/>
            <p:cNvSpPr/>
            <p:nvPr/>
          </p:nvSpPr>
          <p:spPr>
            <a:xfrm>
              <a:off x="4447901" y="1570975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UC1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1" name="Google Shape;670;p18"/>
            <p:cNvSpPr/>
            <p:nvPr/>
          </p:nvSpPr>
          <p:spPr>
            <a:xfrm>
              <a:off x="4030686" y="2185867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UC6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2" name="Google Shape;671;p18"/>
            <p:cNvSpPr/>
            <p:nvPr/>
          </p:nvSpPr>
          <p:spPr>
            <a:xfrm>
              <a:off x="4817688" y="2911262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UC5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35" name="Google Shape;714;p18"/>
          <p:cNvGrpSpPr/>
          <p:nvPr/>
        </p:nvGrpSpPr>
        <p:grpSpPr>
          <a:xfrm>
            <a:off x="2087474" y="1410395"/>
            <a:ext cx="4695025" cy="2484549"/>
            <a:chOff x="2087474" y="1410395"/>
            <a:chExt cx="4695025" cy="2484549"/>
          </a:xfrm>
        </p:grpSpPr>
        <p:grpSp>
          <p:nvGrpSpPr>
            <p:cNvPr id="36" name="Google Shape;715;p18"/>
            <p:cNvGrpSpPr/>
            <p:nvPr/>
          </p:nvGrpSpPr>
          <p:grpSpPr>
            <a:xfrm>
              <a:off x="2154846" y="1410395"/>
              <a:ext cx="4627653" cy="1840424"/>
              <a:chOff x="2154846" y="1410395"/>
              <a:chExt cx="4627653" cy="1840424"/>
            </a:xfrm>
          </p:grpSpPr>
          <p:grpSp>
            <p:nvGrpSpPr>
              <p:cNvPr id="38" name="Google Shape;716;p18"/>
              <p:cNvGrpSpPr/>
              <p:nvPr/>
            </p:nvGrpSpPr>
            <p:grpSpPr>
              <a:xfrm>
                <a:off x="2154846" y="2519825"/>
                <a:ext cx="1728203" cy="611700"/>
                <a:chOff x="2154871" y="2608725"/>
                <a:chExt cx="2108079" cy="611700"/>
              </a:xfrm>
            </p:grpSpPr>
            <p:sp>
              <p:nvSpPr>
                <p:cNvPr id="43" name="Google Shape;717;p18"/>
                <p:cNvSpPr/>
                <p:nvPr/>
              </p:nvSpPr>
              <p:spPr>
                <a:xfrm>
                  <a:off x="2158750" y="2608725"/>
                  <a:ext cx="2104200" cy="611700"/>
                </a:xfrm>
                <a:prstGeom prst="rightArrow">
                  <a:avLst>
                    <a:gd name="adj1" fmla="val 50000"/>
                    <a:gd name="adj2" fmla="val 67909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718;p18"/>
                <p:cNvSpPr/>
                <p:nvPr/>
              </p:nvSpPr>
              <p:spPr>
                <a:xfrm>
                  <a:off x="2154871" y="2679309"/>
                  <a:ext cx="1693800" cy="466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12066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 dirty="0" err="1">
                      <a:solidFill>
                        <a:schemeClr val="lt1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Onboarding</a:t>
                  </a:r>
                  <a:endParaRPr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9" name="Google Shape;719;p18"/>
              <p:cNvSpPr/>
              <p:nvPr/>
            </p:nvSpPr>
            <p:spPr>
              <a:xfrm>
                <a:off x="6231699" y="1696460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0" name="Google Shape;720;p18"/>
              <p:cNvSpPr/>
              <p:nvPr/>
            </p:nvSpPr>
            <p:spPr>
              <a:xfrm>
                <a:off x="5058467" y="1410395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1" name="Google Shape;721;p18"/>
              <p:cNvSpPr/>
              <p:nvPr/>
            </p:nvSpPr>
            <p:spPr>
              <a:xfrm>
                <a:off x="6131668" y="2775098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2" name="Google Shape;722;p18"/>
              <p:cNvSpPr/>
              <p:nvPr/>
            </p:nvSpPr>
            <p:spPr>
              <a:xfrm>
                <a:off x="4186869" y="277771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  <p:sp>
          <p:nvSpPr>
            <p:cNvPr id="37" name="Google Shape;723;p18"/>
            <p:cNvSpPr txBox="1"/>
            <p:nvPr/>
          </p:nvSpPr>
          <p:spPr>
            <a:xfrm>
              <a:off x="2087474" y="3156044"/>
              <a:ext cx="30141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Catalog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UC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criteria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Recommendations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CAB</a:t>
              </a:r>
              <a:endParaRPr dirty="0">
                <a:latin typeface="Fira Sans" panose="020B0503050000020004" pitchFamily="34" charset="0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Decision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by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SC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5" name="Google Shape;683;p18"/>
          <p:cNvGrpSpPr/>
          <p:nvPr/>
        </p:nvGrpSpPr>
        <p:grpSpPr>
          <a:xfrm>
            <a:off x="2154871" y="3898781"/>
            <a:ext cx="6974143" cy="1961702"/>
            <a:chOff x="2154871" y="3898781"/>
            <a:chExt cx="6974143" cy="1961702"/>
          </a:xfrm>
        </p:grpSpPr>
        <p:grpSp>
          <p:nvGrpSpPr>
            <p:cNvPr id="46" name="Google Shape;684;p18"/>
            <p:cNvGrpSpPr/>
            <p:nvPr/>
          </p:nvGrpSpPr>
          <p:grpSpPr>
            <a:xfrm>
              <a:off x="2154871" y="4535266"/>
              <a:ext cx="4211979" cy="611700"/>
              <a:chOff x="2154871" y="4624166"/>
              <a:chExt cx="4211979" cy="611700"/>
            </a:xfrm>
          </p:grpSpPr>
          <p:sp>
            <p:nvSpPr>
              <p:cNvPr id="55" name="Google Shape;685;p18"/>
              <p:cNvSpPr/>
              <p:nvPr/>
            </p:nvSpPr>
            <p:spPr>
              <a:xfrm>
                <a:off x="2158750" y="4624166"/>
                <a:ext cx="4208100" cy="611700"/>
              </a:xfrm>
              <a:prstGeom prst="rightArrow">
                <a:avLst>
                  <a:gd name="adj1" fmla="val 50000"/>
                  <a:gd name="adj2" fmla="val 67909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686;p18"/>
              <p:cNvSpPr/>
              <p:nvPr/>
            </p:nvSpPr>
            <p:spPr>
              <a:xfrm>
                <a:off x="2154871" y="4684877"/>
                <a:ext cx="3801300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600" b="1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Onboarding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47" name="Google Shape;687;p18"/>
            <p:cNvGrpSpPr/>
            <p:nvPr/>
          </p:nvGrpSpPr>
          <p:grpSpPr>
            <a:xfrm>
              <a:off x="6562929" y="3898781"/>
              <a:ext cx="2566085" cy="1961702"/>
              <a:chOff x="6562929" y="3898781"/>
              <a:chExt cx="2566085" cy="1961702"/>
            </a:xfrm>
          </p:grpSpPr>
          <p:sp>
            <p:nvSpPr>
              <p:cNvPr id="48" name="Google Shape;688;p18"/>
              <p:cNvSpPr/>
              <p:nvPr/>
            </p:nvSpPr>
            <p:spPr>
              <a:xfrm>
                <a:off x="6759654" y="4252621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Animals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689;p18"/>
              <p:cNvSpPr/>
              <p:nvPr/>
            </p:nvSpPr>
            <p:spPr>
              <a:xfrm>
                <a:off x="6904656" y="4111346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0" name="Google Shape;690;p18"/>
              <p:cNvSpPr/>
              <p:nvPr/>
            </p:nvSpPr>
            <p:spPr>
              <a:xfrm>
                <a:off x="7773535" y="389878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1" name="Google Shape;691;p18"/>
              <p:cNvSpPr/>
              <p:nvPr/>
            </p:nvSpPr>
            <p:spPr>
              <a:xfrm>
                <a:off x="8578214" y="431156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2" name="Google Shape;692;p18"/>
              <p:cNvSpPr/>
              <p:nvPr/>
            </p:nvSpPr>
            <p:spPr>
              <a:xfrm>
                <a:off x="8490411" y="516434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3" name="Google Shape;693;p18"/>
              <p:cNvSpPr/>
              <p:nvPr/>
            </p:nvSpPr>
            <p:spPr>
              <a:xfrm>
                <a:off x="7576454" y="5387383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4" name="Google Shape;694;p18"/>
              <p:cNvSpPr/>
              <p:nvPr/>
            </p:nvSpPr>
            <p:spPr>
              <a:xfrm>
                <a:off x="6562929" y="509345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  <p:grpSp>
        <p:nvGrpSpPr>
          <p:cNvPr id="57" name="Google Shape;695;p18"/>
          <p:cNvGrpSpPr/>
          <p:nvPr/>
        </p:nvGrpSpPr>
        <p:grpSpPr>
          <a:xfrm>
            <a:off x="5368488" y="1638311"/>
            <a:ext cx="6644690" cy="3278761"/>
            <a:chOff x="5368488" y="1638311"/>
            <a:chExt cx="6644690" cy="3278761"/>
          </a:xfrm>
        </p:grpSpPr>
        <p:grpSp>
          <p:nvGrpSpPr>
            <p:cNvPr id="58" name="Google Shape;696;p18"/>
            <p:cNvGrpSpPr/>
            <p:nvPr/>
          </p:nvGrpSpPr>
          <p:grpSpPr>
            <a:xfrm>
              <a:off x="5368488" y="1638311"/>
              <a:ext cx="6369290" cy="3278761"/>
              <a:chOff x="5368488" y="1638311"/>
              <a:chExt cx="6369290" cy="3278761"/>
            </a:xfrm>
          </p:grpSpPr>
          <p:sp>
            <p:nvSpPr>
              <p:cNvPr id="67" name="Google Shape;697;p18"/>
              <p:cNvSpPr/>
              <p:nvPr/>
            </p:nvSpPr>
            <p:spPr>
              <a:xfrm>
                <a:off x="7695115" y="1638311"/>
                <a:ext cx="4042663" cy="68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algn="ctr">
                  <a:buClr>
                    <a:srgbClr val="000000"/>
                  </a:buClr>
                  <a:buSzPts val="1600"/>
                </a:pP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Expanding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FAIRagro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into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a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broader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NFDI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for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agricultural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sciences</a:t>
                </a:r>
                <a:endParaRPr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</a:endParaRPr>
              </a:p>
            </p:txBody>
          </p:sp>
          <p:grpSp>
            <p:nvGrpSpPr>
              <p:cNvPr id="68" name="Google Shape;698;p18"/>
              <p:cNvGrpSpPr/>
              <p:nvPr/>
            </p:nvGrpSpPr>
            <p:grpSpPr>
              <a:xfrm>
                <a:off x="5368488" y="2721879"/>
                <a:ext cx="6070286" cy="2195193"/>
                <a:chOff x="5368488" y="2810779"/>
                <a:chExt cx="6070286" cy="2195193"/>
              </a:xfrm>
            </p:grpSpPr>
            <p:grpSp>
              <p:nvGrpSpPr>
                <p:cNvPr id="69" name="Google Shape;699;p18"/>
                <p:cNvGrpSpPr/>
                <p:nvPr/>
              </p:nvGrpSpPr>
              <p:grpSpPr>
                <a:xfrm>
                  <a:off x="10253606" y="2907877"/>
                  <a:ext cx="1185167" cy="726229"/>
                  <a:chOff x="6015786" y="3749703"/>
                  <a:chExt cx="1351080" cy="827894"/>
                </a:xfrm>
              </p:grpSpPr>
              <p:sp>
                <p:nvSpPr>
                  <p:cNvPr id="75" name="Google Shape;700;p18"/>
                  <p:cNvSpPr/>
                  <p:nvPr/>
                </p:nvSpPr>
                <p:spPr>
                  <a:xfrm>
                    <a:off x="7357444" y="3749703"/>
                    <a:ext cx="9422" cy="82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22" h="8265" extrusionOk="0">
                        <a:moveTo>
                          <a:pt x="4711" y="0"/>
                        </a:moveTo>
                        <a:lnTo>
                          <a:pt x="9422" y="7836"/>
                        </a:lnTo>
                        <a:lnTo>
                          <a:pt x="4711" y="8265"/>
                        </a:lnTo>
                        <a:lnTo>
                          <a:pt x="0" y="7836"/>
                        </a:lnTo>
                        <a:lnTo>
                          <a:pt x="4711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600" b="1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" name="Google Shape;701;p18"/>
                  <p:cNvSpPr/>
                  <p:nvPr/>
                </p:nvSpPr>
                <p:spPr>
                  <a:xfrm>
                    <a:off x="6015786" y="4569147"/>
                    <a:ext cx="8929" cy="8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29" h="8450" extrusionOk="0">
                        <a:moveTo>
                          <a:pt x="4507" y="0"/>
                        </a:moveTo>
                        <a:lnTo>
                          <a:pt x="8929" y="8147"/>
                        </a:lnTo>
                        <a:lnTo>
                          <a:pt x="2919" y="8450"/>
                        </a:lnTo>
                        <a:lnTo>
                          <a:pt x="0" y="8303"/>
                        </a:lnTo>
                        <a:lnTo>
                          <a:pt x="450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1" name="Google Shape;702;p18"/>
                <p:cNvGrpSpPr/>
                <p:nvPr/>
              </p:nvGrpSpPr>
              <p:grpSpPr>
                <a:xfrm>
                  <a:off x="5368488" y="2810779"/>
                  <a:ext cx="4776230" cy="2195193"/>
                  <a:chOff x="5368488" y="2810779"/>
                  <a:chExt cx="4776230" cy="2195193"/>
                </a:xfrm>
              </p:grpSpPr>
              <p:cxnSp>
                <p:nvCxnSpPr>
                  <p:cNvPr id="72" name="Google Shape;703;p18"/>
                  <p:cNvCxnSpPr/>
                  <p:nvPr/>
                </p:nvCxnSpPr>
                <p:spPr>
                  <a:xfrm>
                    <a:off x="6470092" y="2810779"/>
                    <a:ext cx="3221400" cy="5040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" name="Google Shape;704;p18"/>
                  <p:cNvCxnSpPr/>
                  <p:nvPr/>
                </p:nvCxnSpPr>
                <p:spPr>
                  <a:xfrm>
                    <a:off x="5368488" y="3220372"/>
                    <a:ext cx="1391100" cy="17856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" name="Google Shape;705;p18"/>
                  <p:cNvCxnSpPr/>
                  <p:nvPr/>
                </p:nvCxnSpPr>
                <p:spPr>
                  <a:xfrm rot="10800000" flipH="1">
                    <a:off x="9027518" y="4329692"/>
                    <a:ext cx="1117200" cy="6003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</p:grpSp>
          </p:grpSp>
        </p:grpSp>
        <p:grpSp>
          <p:nvGrpSpPr>
            <p:cNvPr id="59" name="Google Shape;706;p18"/>
            <p:cNvGrpSpPr/>
            <p:nvPr/>
          </p:nvGrpSpPr>
          <p:grpSpPr>
            <a:xfrm>
              <a:off x="9447093" y="2573129"/>
              <a:ext cx="2566085" cy="1961702"/>
              <a:chOff x="9447093" y="2573129"/>
              <a:chExt cx="2566085" cy="1961702"/>
            </a:xfrm>
          </p:grpSpPr>
          <p:sp>
            <p:nvSpPr>
              <p:cNvPr id="60" name="Google Shape;707;p18"/>
              <p:cNvSpPr/>
              <p:nvPr/>
            </p:nvSpPr>
            <p:spPr>
              <a:xfrm>
                <a:off x="9643818" y="2926969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research</a:t>
                </a: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domain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1" name="Google Shape;708;p18"/>
              <p:cNvSpPr/>
              <p:nvPr/>
            </p:nvSpPr>
            <p:spPr>
              <a:xfrm>
                <a:off x="9788820" y="2785694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2" name="Google Shape;709;p18"/>
              <p:cNvSpPr/>
              <p:nvPr/>
            </p:nvSpPr>
            <p:spPr>
              <a:xfrm>
                <a:off x="10657699" y="257312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3" name="Google Shape;710;p18"/>
              <p:cNvSpPr/>
              <p:nvPr/>
            </p:nvSpPr>
            <p:spPr>
              <a:xfrm>
                <a:off x="11462378" y="298590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4" name="Google Shape;711;p18"/>
              <p:cNvSpPr/>
              <p:nvPr/>
            </p:nvSpPr>
            <p:spPr>
              <a:xfrm>
                <a:off x="11374575" y="3838697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5" name="Google Shape;712;p18"/>
              <p:cNvSpPr/>
              <p:nvPr/>
            </p:nvSpPr>
            <p:spPr>
              <a:xfrm>
                <a:off x="10460618" y="406173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6" name="Google Shape;713;p18"/>
              <p:cNvSpPr/>
              <p:nvPr/>
            </p:nvSpPr>
            <p:spPr>
              <a:xfrm>
                <a:off x="9447093" y="376779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439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/>
              <a:t>Outcomes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733;p19"/>
          <p:cNvSpPr/>
          <p:nvPr/>
        </p:nvSpPr>
        <p:spPr>
          <a:xfrm>
            <a:off x="207190" y="1433323"/>
            <a:ext cx="9105900" cy="4214541"/>
          </a:xfrm>
          <a:prstGeom prst="round2DiagRect">
            <a:avLst>
              <a:gd name="adj1" fmla="val 3837"/>
              <a:gd name="adj2" fmla="val 0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" name="Google Shape;741;p19"/>
          <p:cNvSpPr txBox="1"/>
          <p:nvPr/>
        </p:nvSpPr>
        <p:spPr>
          <a:xfrm>
            <a:off x="8553627" y="3272421"/>
            <a:ext cx="883447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b="1" i="0" u="none" strike="noStrike" cap="none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1050" b="1" i="0" u="none" strike="noStrike" cap="none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050" b="1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9" name="Google Shape;742;p19"/>
          <p:cNvCxnSpPr/>
          <p:nvPr/>
        </p:nvCxnSpPr>
        <p:spPr>
          <a:xfrm>
            <a:off x="8662752" y="1542614"/>
            <a:ext cx="154" cy="410525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0" name="Google Shape;745;p19"/>
          <p:cNvGrpSpPr/>
          <p:nvPr/>
        </p:nvGrpSpPr>
        <p:grpSpPr>
          <a:xfrm>
            <a:off x="520390" y="1905893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1" name="Google Shape;746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2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level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1600" i="0" u="none" strike="noStrike" cap="none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support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stewards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helpdesk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747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Education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materials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concepts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" name="Google Shape;748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Cultural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change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Roadshows,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conferences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workshops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" name="Google Shape;749;p19"/>
          <p:cNvGrpSpPr/>
          <p:nvPr/>
        </p:nvGrpSpPr>
        <p:grpSpPr>
          <a:xfrm>
            <a:off x="479112" y="4023997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5" name="Google Shape;750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Search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inventory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Networked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RDIs;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interlinking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existing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RDIs, </a:t>
              </a:r>
              <a:r>
                <a:rPr lang="de-DE" sz="1400" i="0" u="none" strike="noStrike" cap="none" dirty="0" smtClean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NFDI-RDC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751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Reproducible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science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Scientific Workflow Infrastructure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752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plausibility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Improve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assessment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8" name="Google Shape;753;p19"/>
          <p:cNvGrpSpPr/>
          <p:nvPr/>
        </p:nvGrpSpPr>
        <p:grpSpPr>
          <a:xfrm>
            <a:off x="419182" y="1433324"/>
            <a:ext cx="4940700" cy="2419069"/>
            <a:chOff x="307521" y="1405404"/>
            <a:chExt cx="4940700" cy="2419069"/>
          </a:xfrm>
        </p:grpSpPr>
        <p:sp>
          <p:nvSpPr>
            <p:cNvPr id="19" name="Google Shape;754;p19"/>
            <p:cNvSpPr/>
            <p:nvPr/>
          </p:nvSpPr>
          <p:spPr>
            <a:xfrm>
              <a:off x="307521" y="1405404"/>
              <a:ext cx="4940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Support,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guide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  <p:sp>
          <p:nvSpPr>
            <p:cNvPr id="20" name="Google Shape;755;p19"/>
            <p:cNvSpPr/>
            <p:nvPr/>
          </p:nvSpPr>
          <p:spPr>
            <a:xfrm>
              <a:off x="307521" y="3424273"/>
              <a:ext cx="4445984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r>
                <a:rPr lang="de-DE" sz="2000" dirty="0">
                  <a:solidFill>
                    <a:srgbClr val="B1B3B4"/>
                  </a:solidFill>
                  <a:latin typeface="Fira Sans" panose="020B0503050000020004" pitchFamily="34" charset="0"/>
                  <a:sym typeface="Quattrocento Sans"/>
                </a:rPr>
                <a:t> 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Infrastructure-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based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1" name="Google Shape;333;p11"/>
          <p:cNvSpPr/>
          <p:nvPr/>
        </p:nvSpPr>
        <p:spPr>
          <a:xfrm>
            <a:off x="9708489" y="1679361"/>
            <a:ext cx="2056500" cy="3821002"/>
          </a:xfrm>
          <a:prstGeom prst="round2DiagRect">
            <a:avLst>
              <a:gd name="adj1" fmla="val 9368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14143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;p11"/>
          <p:cNvSpPr txBox="1"/>
          <p:nvPr/>
        </p:nvSpPr>
        <p:spPr>
          <a:xfrm>
            <a:off x="9711794" y="3096820"/>
            <a:ext cx="2053200" cy="61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</a:t>
            </a:r>
            <a:endParaRPr dirty="0">
              <a:latin typeface="Fira Sans Medium" panose="020B06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 err="1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community</a:t>
            </a:r>
            <a:endParaRPr sz="1200" i="0" u="none" strike="noStrike" cap="none" dirty="0">
              <a:solidFill>
                <a:srgbClr val="FFFFFF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335;p1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10201287" y="4063798"/>
            <a:ext cx="1042470" cy="673385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24" name="Google Shape;743;p19"/>
          <p:cNvSpPr/>
          <p:nvPr/>
        </p:nvSpPr>
        <p:spPr>
          <a:xfrm rot="5400000">
            <a:off x="9411301" y="1815379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44;p19"/>
          <p:cNvSpPr/>
          <p:nvPr/>
        </p:nvSpPr>
        <p:spPr>
          <a:xfrm rot="-5400000">
            <a:off x="9297770" y="3975920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01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10552430" cy="1131661"/>
          </a:xfrm>
        </p:spPr>
        <p:txBody>
          <a:bodyPr/>
          <a:lstStyle/>
          <a:p>
            <a:r>
              <a:rPr lang="en-US" sz="2600" dirty="0" smtClean="0"/>
              <a:t>Links </a:t>
            </a:r>
            <a:r>
              <a:rPr lang="en-US" sz="2600" dirty="0"/>
              <a:t>to (inter-)national networks, institutions and programs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9" name="Google Shape;794;p21"/>
          <p:cNvGrpSpPr/>
          <p:nvPr/>
        </p:nvGrpSpPr>
        <p:grpSpPr>
          <a:xfrm>
            <a:off x="260475" y="2347759"/>
            <a:ext cx="11671066" cy="2706600"/>
            <a:chOff x="366529" y="1354299"/>
            <a:chExt cx="11459073" cy="2706600"/>
          </a:xfrm>
        </p:grpSpPr>
        <p:sp>
          <p:nvSpPr>
            <p:cNvPr id="38" name="Google Shape;795;p21"/>
            <p:cNvSpPr/>
            <p:nvPr/>
          </p:nvSpPr>
          <p:spPr>
            <a:xfrm>
              <a:off x="6994402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796;p21"/>
            <p:cNvSpPr/>
            <p:nvPr/>
          </p:nvSpPr>
          <p:spPr>
            <a:xfrm>
              <a:off x="366529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oogle Shape;797;p21"/>
          <p:cNvGrpSpPr/>
          <p:nvPr/>
        </p:nvGrpSpPr>
        <p:grpSpPr>
          <a:xfrm>
            <a:off x="469889" y="3141576"/>
            <a:ext cx="4496755" cy="1787574"/>
            <a:chOff x="6481670" y="1895215"/>
            <a:chExt cx="5333596" cy="2120240"/>
          </a:xfrm>
        </p:grpSpPr>
        <p:pic>
          <p:nvPicPr>
            <p:cNvPr id="23" name="Google Shape;798;p21"/>
            <p:cNvPicPr preferRelativeResize="0"/>
            <p:nvPr/>
          </p:nvPicPr>
          <p:blipFill rotWithShape="1">
            <a:blip r:embed="rId2">
              <a:alphaModFix/>
            </a:blip>
            <a:srcRect l="27214" t="7335" r="27022" b="9490"/>
            <a:stretch/>
          </p:blipFill>
          <p:spPr>
            <a:xfrm>
              <a:off x="11027558" y="1968425"/>
              <a:ext cx="668595" cy="757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799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23116" y="3205653"/>
              <a:ext cx="1077379" cy="2348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800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169661" y="2763601"/>
              <a:ext cx="1731831" cy="372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801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313069" y="3637806"/>
              <a:ext cx="730749" cy="174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802;p21" descr="GLTEN Logo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18684" y="2707400"/>
              <a:ext cx="1167344" cy="628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803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256239" y="1895215"/>
              <a:ext cx="1193279" cy="4306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804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223522" y="3370113"/>
              <a:ext cx="585337" cy="522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805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481670" y="3554630"/>
              <a:ext cx="1302092" cy="460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806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070932" y="3618310"/>
              <a:ext cx="932939" cy="216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807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1177285" y="3592686"/>
              <a:ext cx="595200" cy="2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808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941957" y="2616290"/>
              <a:ext cx="982733" cy="617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809;p21"/>
            <p:cNvPicPr preferRelativeResize="0"/>
            <p:nvPr/>
          </p:nvPicPr>
          <p:blipFill rotWithShape="1">
            <a:blip r:embed="rId13">
              <a:alphaModFix/>
            </a:blip>
            <a:srcRect l="24101" t="4797" r="28556" b="10298"/>
            <a:stretch/>
          </p:blipFill>
          <p:spPr>
            <a:xfrm>
              <a:off x="6973552" y="1927067"/>
              <a:ext cx="591452" cy="568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810;p21" descr="agmipor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759696" y="1970453"/>
              <a:ext cx="829632" cy="3874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811;p2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644495" y="3409239"/>
              <a:ext cx="553238" cy="568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812;p21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1171731" y="2865619"/>
              <a:ext cx="643535" cy="3959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813;p21"/>
          <p:cNvSpPr/>
          <p:nvPr/>
        </p:nvSpPr>
        <p:spPr>
          <a:xfrm>
            <a:off x="260479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related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b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programs</a:t>
            </a:r>
            <a:endParaRPr sz="2000" b="0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2" name="Google Shape;814;p21"/>
          <p:cNvGrpSpPr/>
          <p:nvPr/>
        </p:nvGrpSpPr>
        <p:grpSpPr>
          <a:xfrm>
            <a:off x="7318338" y="3422688"/>
            <a:ext cx="4325689" cy="1160794"/>
            <a:chOff x="6558323" y="4852552"/>
            <a:chExt cx="5130695" cy="1376817"/>
          </a:xfrm>
        </p:grpSpPr>
        <p:pic>
          <p:nvPicPr>
            <p:cNvPr id="14" name="Google Shape;815;p21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807536" y="5645016"/>
              <a:ext cx="866813" cy="4885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816;p21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025655" y="4911349"/>
              <a:ext cx="1108652" cy="32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817;p21" descr="https://tse1.mm.bing.net/th?id=OIP.CWnutRMHHKwOoGeUsH2JgAHaG0&amp;pid=Api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558323" y="5612243"/>
              <a:ext cx="580190" cy="617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818;p21" descr="https://www.rd-alliance.org/sites/all/themes/rdafour/logo.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7496331" y="5686315"/>
              <a:ext cx="755763" cy="4689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819;p21" descr="https://upload.wikimedia.org/wikipedia/commons/a/a4/DataCite_logo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0932516" y="5472726"/>
              <a:ext cx="756502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820;p21" descr="Home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10448200" y="4852552"/>
              <a:ext cx="124081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821;p21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7758378" y="4855551"/>
              <a:ext cx="1076603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822;p21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6899176" y="4898939"/>
              <a:ext cx="62628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823;p21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8533473" y="5675034"/>
              <a:ext cx="1046508" cy="4585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Google Shape;824;p21"/>
          <p:cNvSpPr/>
          <p:nvPr/>
        </p:nvSpPr>
        <p:spPr>
          <a:xfrm>
            <a:off x="7017325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" name="Google Shape;827;p21"/>
          <p:cNvSpPr/>
          <p:nvPr/>
        </p:nvSpPr>
        <p:spPr>
          <a:xfrm>
            <a:off x="260641" y="5485271"/>
            <a:ext cx="116709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next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gen agrosystem RDM   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rPr>
              <a:t>→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 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advance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agrosystem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research</a:t>
            </a:r>
            <a:endParaRPr sz="2000" b="1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00"/>
          <a:stretch/>
        </p:blipFill>
        <p:spPr>
          <a:xfrm>
            <a:off x="5530311" y="3122046"/>
            <a:ext cx="1227221" cy="1124805"/>
          </a:xfrm>
          <a:prstGeom prst="rect">
            <a:avLst/>
          </a:prstGeom>
        </p:spPr>
      </p:pic>
      <p:cxnSp>
        <p:nvCxnSpPr>
          <p:cNvPr id="41" name="Gerader Verbinder 40"/>
          <p:cNvCxnSpPr/>
          <p:nvPr/>
        </p:nvCxnSpPr>
        <p:spPr>
          <a:xfrm flipH="1" flipV="1">
            <a:off x="6120763" y="2881982"/>
            <a:ext cx="1" cy="281124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/>
          <p:cNvCxnSpPr/>
          <p:nvPr/>
        </p:nvCxnSpPr>
        <p:spPr>
          <a:xfrm flipH="1">
            <a:off x="5174779" y="2881982"/>
            <a:ext cx="941222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 flipV="1">
            <a:off x="6605280" y="2907506"/>
            <a:ext cx="226526" cy="260925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/>
          <p:cNvCxnSpPr/>
          <p:nvPr/>
        </p:nvCxnSpPr>
        <p:spPr>
          <a:xfrm>
            <a:off x="6819117" y="2909887"/>
            <a:ext cx="198208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>
            <a:off x="6636766" y="3663844"/>
            <a:ext cx="331462" cy="2381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>
            <a:off x="5398712" y="4187715"/>
            <a:ext cx="178176" cy="197347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r Verbinder 65"/>
          <p:cNvCxnSpPr/>
          <p:nvPr/>
        </p:nvCxnSpPr>
        <p:spPr>
          <a:xfrm flipH="1">
            <a:off x="5174779" y="4385062"/>
            <a:ext cx="247327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33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14.10.2024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7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agr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972</Words>
  <Application>Microsoft Office PowerPoint</Application>
  <PresentationFormat>Breitbild</PresentationFormat>
  <Paragraphs>349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5" baseType="lpstr">
      <vt:lpstr>Arial</vt:lpstr>
      <vt:lpstr>Calibri</vt:lpstr>
      <vt:lpstr>Fira Sans</vt:lpstr>
      <vt:lpstr>Fira Sans Medium</vt:lpstr>
      <vt:lpstr>Fira Sans SemiBold</vt:lpstr>
      <vt:lpstr>Karla</vt:lpstr>
      <vt:lpstr>Quattrocento Sans</vt:lpstr>
      <vt:lpstr>FAIRagro</vt:lpstr>
      <vt:lpstr>FAIRagro in a nutshell</vt:lpstr>
      <vt:lpstr>Sustainable crop production: challenges and targets</vt:lpstr>
      <vt:lpstr>FAIRagro domain: scales, disciplines and data categories</vt:lpstr>
      <vt:lpstr>FAIRagro domain: scales, disciplines and data categories</vt:lpstr>
      <vt:lpstr>Agrosystem research: current RDM challenges</vt:lpstr>
      <vt:lpstr>Agrosystem research: current RDM challenges</vt:lpstr>
      <vt:lpstr>Our aims and current status of our community</vt:lpstr>
      <vt:lpstr>Our objectives: FAIR data for agrosystem research</vt:lpstr>
      <vt:lpstr>PowerPoint-Präsentation</vt:lpstr>
      <vt:lpstr>Agrosystem research: current RDM challenges</vt:lpstr>
      <vt:lpstr>Timeline &amp; project duration</vt:lpstr>
      <vt:lpstr>Our flagship use cases</vt:lpstr>
      <vt:lpstr>Our new use cases &amp; pilots</vt:lpstr>
      <vt:lpstr>Further development of FAIRagro</vt:lpstr>
      <vt:lpstr>Outcomes</vt:lpstr>
      <vt:lpstr>Links to (inter-)national networks, institutions and programs</vt:lpstr>
      <vt:lpstr>PowerPoint-Präsentation</vt:lpstr>
    </vt:vector>
  </TitlesOfParts>
  <Company>ZALF e.V.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Carsten Hoffmann</cp:lastModifiedBy>
  <cp:revision>54</cp:revision>
  <dcterms:created xsi:type="dcterms:W3CDTF">2023-11-08T11:20:17Z</dcterms:created>
  <dcterms:modified xsi:type="dcterms:W3CDTF">2024-10-14T13:56:06Z</dcterms:modified>
</cp:coreProperties>
</file>